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52"/>
  </p:notesMasterIdLst>
  <p:handoutMasterIdLst>
    <p:handoutMasterId r:id="rId53"/>
  </p:handoutMasterIdLst>
  <p:sldIdLst>
    <p:sldId id="256" r:id="rId5"/>
    <p:sldId id="295" r:id="rId6"/>
    <p:sldId id="262" r:id="rId7"/>
    <p:sldId id="296" r:id="rId8"/>
    <p:sldId id="297" r:id="rId9"/>
    <p:sldId id="298" r:id="rId10"/>
    <p:sldId id="301" r:id="rId11"/>
    <p:sldId id="300" r:id="rId12"/>
    <p:sldId id="299" r:id="rId13"/>
    <p:sldId id="258" r:id="rId14"/>
    <p:sldId id="302" r:id="rId15"/>
    <p:sldId id="303" r:id="rId16"/>
    <p:sldId id="304" r:id="rId17"/>
    <p:sldId id="277"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27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55FA3-F436-6297-2B8D-3AD3BFD12F94}" v="525" dt="2023-12-20T10:27:44.461"/>
    <p1510:client id="{6B568A5A-F9AF-3D9B-CF12-E85BA1E36833}" v="277" dt="2023-12-19T22:14:28.505"/>
    <p1510:client id="{B5B8720C-48B0-94D7-149C-C79043E1122A}" v="335" dt="2023-12-20T09:57:52.38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9" autoAdjust="0"/>
  </p:normalViewPr>
  <p:slideViewPr>
    <p:cSldViewPr snapToGrid="0">
      <p:cViewPr varScale="1">
        <p:scale>
          <a:sx n="78" d="100"/>
          <a:sy n="78" d="100"/>
        </p:scale>
        <p:origin x="878" y="6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A1A05E-F50B-458B-A7B3-20B755E79D3B}"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IN"/>
        </a:p>
      </dgm:t>
    </dgm:pt>
    <dgm:pt modelId="{ED8D2448-2B73-45C4-9DBA-EA7D3B501AEA}">
      <dgm:prSet phldrT="[Text]"/>
      <dgm:spPr>
        <a:solidFill>
          <a:schemeClr val="accent1">
            <a:lumMod val="50000"/>
          </a:schemeClr>
        </a:solidFill>
      </dgm:spPr>
      <dgm:t>
        <a:bodyPr/>
        <a:lstStyle/>
        <a:p>
          <a:r>
            <a:rPr lang="en-IN" dirty="0"/>
            <a:t>CSMDA</a:t>
          </a:r>
        </a:p>
      </dgm:t>
    </dgm:pt>
    <dgm:pt modelId="{B59DFF88-B38E-43BE-A937-3C45AAC67F9D}" type="parTrans" cxnId="{87FA3A89-B4AF-4EB4-8E03-0E942E6D18D6}">
      <dgm:prSet/>
      <dgm:spPr/>
      <dgm:t>
        <a:bodyPr/>
        <a:lstStyle/>
        <a:p>
          <a:endParaRPr lang="en-IN"/>
        </a:p>
      </dgm:t>
    </dgm:pt>
    <dgm:pt modelId="{4D228D82-79F8-4814-8470-DCE37A2A927A}" type="sibTrans" cxnId="{87FA3A89-B4AF-4EB4-8E03-0E942E6D18D6}">
      <dgm:prSet/>
      <dgm:spPr/>
      <dgm:t>
        <a:bodyPr/>
        <a:lstStyle/>
        <a:p>
          <a:endParaRPr lang="en-IN"/>
        </a:p>
      </dgm:t>
    </dgm:pt>
    <dgm:pt modelId="{D8681F1A-1DC5-4AFC-9D13-AB617C6B6A35}">
      <dgm:prSet phldrT="[Text]"/>
      <dgm:spPr>
        <a:solidFill>
          <a:schemeClr val="accent1">
            <a:lumMod val="50000"/>
          </a:schemeClr>
        </a:solidFill>
      </dgm:spPr>
      <dgm:t>
        <a:bodyPr/>
        <a:lstStyle/>
        <a:p>
          <a:r>
            <a:rPr lang="en-IN" dirty="0"/>
            <a:t>AUTOMATED RESPONSE</a:t>
          </a:r>
        </a:p>
      </dgm:t>
    </dgm:pt>
    <dgm:pt modelId="{CB2D024B-0B46-42BB-8316-2246C2E2B11A}" type="parTrans" cxnId="{C52F7D08-33BE-4AC7-8005-CCA4D1ADF40C}">
      <dgm:prSet/>
      <dgm:spPr>
        <a:solidFill>
          <a:schemeClr val="accent1">
            <a:lumMod val="50000"/>
          </a:schemeClr>
        </a:solidFill>
      </dgm:spPr>
      <dgm:t>
        <a:bodyPr/>
        <a:lstStyle/>
        <a:p>
          <a:endParaRPr lang="en-IN"/>
        </a:p>
      </dgm:t>
    </dgm:pt>
    <dgm:pt modelId="{35932DC1-8097-4CB4-899A-209D5E431E0B}" type="sibTrans" cxnId="{C52F7D08-33BE-4AC7-8005-CCA4D1ADF40C}">
      <dgm:prSet/>
      <dgm:spPr/>
      <dgm:t>
        <a:bodyPr/>
        <a:lstStyle/>
        <a:p>
          <a:endParaRPr lang="en-IN"/>
        </a:p>
      </dgm:t>
    </dgm:pt>
    <dgm:pt modelId="{6FE9D91A-0C2A-43B1-97C9-085A9969C620}">
      <dgm:prSet phldrT="[Text]"/>
      <dgm:spPr>
        <a:solidFill>
          <a:schemeClr val="accent1">
            <a:lumMod val="50000"/>
          </a:schemeClr>
        </a:solidFill>
      </dgm:spPr>
      <dgm:t>
        <a:bodyPr/>
        <a:lstStyle/>
        <a:p>
          <a:r>
            <a:rPr lang="en-IN" dirty="0"/>
            <a:t>AUTOMATED REPORT</a:t>
          </a:r>
        </a:p>
      </dgm:t>
    </dgm:pt>
    <dgm:pt modelId="{3DE624F4-B258-4D72-85E4-2AF15CE27822}" type="parTrans" cxnId="{00A4FC16-99A4-4D36-95E7-7AD9099988C5}">
      <dgm:prSet/>
      <dgm:spPr>
        <a:solidFill>
          <a:schemeClr val="accent1">
            <a:lumMod val="50000"/>
          </a:schemeClr>
        </a:solidFill>
      </dgm:spPr>
      <dgm:t>
        <a:bodyPr/>
        <a:lstStyle/>
        <a:p>
          <a:endParaRPr lang="en-IN"/>
        </a:p>
      </dgm:t>
    </dgm:pt>
    <dgm:pt modelId="{63E4F33B-566E-4FB9-BFDC-C07765362087}" type="sibTrans" cxnId="{00A4FC16-99A4-4D36-95E7-7AD9099988C5}">
      <dgm:prSet/>
      <dgm:spPr/>
      <dgm:t>
        <a:bodyPr/>
        <a:lstStyle/>
        <a:p>
          <a:endParaRPr lang="en-IN"/>
        </a:p>
      </dgm:t>
    </dgm:pt>
    <dgm:pt modelId="{C86A5FD1-519D-4480-8B12-DEA90FA95880}">
      <dgm:prSet phldrT="[Text]"/>
      <dgm:spPr>
        <a:solidFill>
          <a:schemeClr val="accent1">
            <a:lumMod val="50000"/>
          </a:schemeClr>
        </a:solidFill>
      </dgm:spPr>
      <dgm:t>
        <a:bodyPr/>
        <a:lstStyle/>
        <a:p>
          <a:r>
            <a:rPr lang="en-IN" dirty="0"/>
            <a:t>AUTOMATED DETECTION</a:t>
          </a:r>
        </a:p>
      </dgm:t>
    </dgm:pt>
    <dgm:pt modelId="{C796C1F2-7456-408F-B2F4-58E67417D76F}" type="sibTrans" cxnId="{124477FE-79DE-46BA-833E-FA33138A0716}">
      <dgm:prSet/>
      <dgm:spPr/>
      <dgm:t>
        <a:bodyPr/>
        <a:lstStyle/>
        <a:p>
          <a:endParaRPr lang="en-IN"/>
        </a:p>
      </dgm:t>
    </dgm:pt>
    <dgm:pt modelId="{F2EF6F67-F7AD-4358-8962-164B67A95B27}" type="parTrans" cxnId="{124477FE-79DE-46BA-833E-FA33138A0716}">
      <dgm:prSet/>
      <dgm:spPr>
        <a:solidFill>
          <a:schemeClr val="accent1">
            <a:lumMod val="50000"/>
          </a:schemeClr>
        </a:solidFill>
      </dgm:spPr>
      <dgm:t>
        <a:bodyPr/>
        <a:lstStyle/>
        <a:p>
          <a:endParaRPr lang="en-IN"/>
        </a:p>
      </dgm:t>
    </dgm:pt>
    <dgm:pt modelId="{1FB5CC07-73FF-4E12-BF94-47882F90D33F}" type="pres">
      <dgm:prSet presAssocID="{5BA1A05E-F50B-458B-A7B3-20B755E79D3B}" presName="hierChild1" presStyleCnt="0">
        <dgm:presLayoutVars>
          <dgm:orgChart val="1"/>
          <dgm:chPref val="1"/>
          <dgm:dir/>
          <dgm:animOne val="branch"/>
          <dgm:animLvl val="lvl"/>
          <dgm:resizeHandles/>
        </dgm:presLayoutVars>
      </dgm:prSet>
      <dgm:spPr/>
    </dgm:pt>
    <dgm:pt modelId="{25BFF618-0380-4A7F-9F20-3CB7D0651FCC}" type="pres">
      <dgm:prSet presAssocID="{ED8D2448-2B73-45C4-9DBA-EA7D3B501AEA}" presName="hierRoot1" presStyleCnt="0">
        <dgm:presLayoutVars>
          <dgm:hierBranch val="init"/>
        </dgm:presLayoutVars>
      </dgm:prSet>
      <dgm:spPr/>
    </dgm:pt>
    <dgm:pt modelId="{D293618F-D821-4002-91DD-F0C02E574ED1}" type="pres">
      <dgm:prSet presAssocID="{ED8D2448-2B73-45C4-9DBA-EA7D3B501AEA}" presName="rootComposite1" presStyleCnt="0"/>
      <dgm:spPr/>
    </dgm:pt>
    <dgm:pt modelId="{6FB62300-B7C0-43E3-8B58-9F8E7D10BC25}" type="pres">
      <dgm:prSet presAssocID="{ED8D2448-2B73-45C4-9DBA-EA7D3B501AEA}" presName="rootText1" presStyleLbl="node0" presStyleIdx="0" presStyleCnt="1">
        <dgm:presLayoutVars>
          <dgm:chPref val="3"/>
        </dgm:presLayoutVars>
      </dgm:prSet>
      <dgm:spPr/>
    </dgm:pt>
    <dgm:pt modelId="{15C8D6DC-50C3-468D-A568-50532E93CD88}" type="pres">
      <dgm:prSet presAssocID="{ED8D2448-2B73-45C4-9DBA-EA7D3B501AEA}" presName="rootConnector1" presStyleLbl="node1" presStyleIdx="0" presStyleCnt="0"/>
      <dgm:spPr/>
    </dgm:pt>
    <dgm:pt modelId="{AC3A4237-84E1-4772-99C3-F1D0189AB00A}" type="pres">
      <dgm:prSet presAssocID="{ED8D2448-2B73-45C4-9DBA-EA7D3B501AEA}" presName="hierChild2" presStyleCnt="0"/>
      <dgm:spPr/>
    </dgm:pt>
    <dgm:pt modelId="{49B3C0DB-1E93-4E39-93C6-008A540CD72E}" type="pres">
      <dgm:prSet presAssocID="{F2EF6F67-F7AD-4358-8962-164B67A95B27}" presName="Name37" presStyleLbl="parChTrans1D2" presStyleIdx="0" presStyleCnt="3"/>
      <dgm:spPr/>
    </dgm:pt>
    <dgm:pt modelId="{59ED47B0-756B-4E82-82CC-BCB1A0D92B06}" type="pres">
      <dgm:prSet presAssocID="{C86A5FD1-519D-4480-8B12-DEA90FA95880}" presName="hierRoot2" presStyleCnt="0">
        <dgm:presLayoutVars>
          <dgm:hierBranch val="init"/>
        </dgm:presLayoutVars>
      </dgm:prSet>
      <dgm:spPr/>
    </dgm:pt>
    <dgm:pt modelId="{46EB25AF-72CC-46E6-BC49-CF12E6BCE216}" type="pres">
      <dgm:prSet presAssocID="{C86A5FD1-519D-4480-8B12-DEA90FA95880}" presName="rootComposite" presStyleCnt="0"/>
      <dgm:spPr/>
    </dgm:pt>
    <dgm:pt modelId="{F381B321-7578-411E-932E-B8D03F8A254B}" type="pres">
      <dgm:prSet presAssocID="{C86A5FD1-519D-4480-8B12-DEA90FA95880}" presName="rootText" presStyleLbl="node2" presStyleIdx="0" presStyleCnt="3">
        <dgm:presLayoutVars>
          <dgm:chPref val="3"/>
        </dgm:presLayoutVars>
      </dgm:prSet>
      <dgm:spPr/>
    </dgm:pt>
    <dgm:pt modelId="{107B7052-4B0D-4490-9613-72DA296F6AF5}" type="pres">
      <dgm:prSet presAssocID="{C86A5FD1-519D-4480-8B12-DEA90FA95880}" presName="rootConnector" presStyleLbl="node2" presStyleIdx="0" presStyleCnt="3"/>
      <dgm:spPr/>
    </dgm:pt>
    <dgm:pt modelId="{0C3B4B5B-CF59-4046-AE0F-328D9F79CD69}" type="pres">
      <dgm:prSet presAssocID="{C86A5FD1-519D-4480-8B12-DEA90FA95880}" presName="hierChild4" presStyleCnt="0"/>
      <dgm:spPr/>
    </dgm:pt>
    <dgm:pt modelId="{D2F6E97A-7A64-4BF6-BC0C-6CD31E12A78F}" type="pres">
      <dgm:prSet presAssocID="{C86A5FD1-519D-4480-8B12-DEA90FA95880}" presName="hierChild5" presStyleCnt="0"/>
      <dgm:spPr/>
    </dgm:pt>
    <dgm:pt modelId="{59197675-6E9D-4C9B-93AF-26E53737580B}" type="pres">
      <dgm:prSet presAssocID="{CB2D024B-0B46-42BB-8316-2246C2E2B11A}" presName="Name37" presStyleLbl="parChTrans1D2" presStyleIdx="1" presStyleCnt="3"/>
      <dgm:spPr/>
    </dgm:pt>
    <dgm:pt modelId="{C68D2AC4-AC3B-4145-9C5F-002641A73951}" type="pres">
      <dgm:prSet presAssocID="{D8681F1A-1DC5-4AFC-9D13-AB617C6B6A35}" presName="hierRoot2" presStyleCnt="0">
        <dgm:presLayoutVars>
          <dgm:hierBranch val="init"/>
        </dgm:presLayoutVars>
      </dgm:prSet>
      <dgm:spPr/>
    </dgm:pt>
    <dgm:pt modelId="{48E5558E-7E46-4A2C-B7FB-6E900C74948F}" type="pres">
      <dgm:prSet presAssocID="{D8681F1A-1DC5-4AFC-9D13-AB617C6B6A35}" presName="rootComposite" presStyleCnt="0"/>
      <dgm:spPr/>
    </dgm:pt>
    <dgm:pt modelId="{3A257E36-931C-431B-8A3E-AA058C6E8D98}" type="pres">
      <dgm:prSet presAssocID="{D8681F1A-1DC5-4AFC-9D13-AB617C6B6A35}" presName="rootText" presStyleLbl="node2" presStyleIdx="1" presStyleCnt="3">
        <dgm:presLayoutVars>
          <dgm:chPref val="3"/>
        </dgm:presLayoutVars>
      </dgm:prSet>
      <dgm:spPr/>
    </dgm:pt>
    <dgm:pt modelId="{E271AEAF-E569-4F39-91CC-BD62AE377B8C}" type="pres">
      <dgm:prSet presAssocID="{D8681F1A-1DC5-4AFC-9D13-AB617C6B6A35}" presName="rootConnector" presStyleLbl="node2" presStyleIdx="1" presStyleCnt="3"/>
      <dgm:spPr/>
    </dgm:pt>
    <dgm:pt modelId="{B5804719-4AFA-48DF-9E66-082372CF9562}" type="pres">
      <dgm:prSet presAssocID="{D8681F1A-1DC5-4AFC-9D13-AB617C6B6A35}" presName="hierChild4" presStyleCnt="0"/>
      <dgm:spPr/>
    </dgm:pt>
    <dgm:pt modelId="{17BEA3F4-98F6-457F-9BE7-B9532157239D}" type="pres">
      <dgm:prSet presAssocID="{D8681F1A-1DC5-4AFC-9D13-AB617C6B6A35}" presName="hierChild5" presStyleCnt="0"/>
      <dgm:spPr/>
    </dgm:pt>
    <dgm:pt modelId="{3B1CF30F-ED4A-4F37-AB81-00154F704187}" type="pres">
      <dgm:prSet presAssocID="{3DE624F4-B258-4D72-85E4-2AF15CE27822}" presName="Name37" presStyleLbl="parChTrans1D2" presStyleIdx="2" presStyleCnt="3"/>
      <dgm:spPr/>
    </dgm:pt>
    <dgm:pt modelId="{07840350-92DD-48E8-827A-D7EA8B58B3F2}" type="pres">
      <dgm:prSet presAssocID="{6FE9D91A-0C2A-43B1-97C9-085A9969C620}" presName="hierRoot2" presStyleCnt="0">
        <dgm:presLayoutVars>
          <dgm:hierBranch val="init"/>
        </dgm:presLayoutVars>
      </dgm:prSet>
      <dgm:spPr/>
    </dgm:pt>
    <dgm:pt modelId="{5769479A-C2E9-40AA-934D-3746121C8E65}" type="pres">
      <dgm:prSet presAssocID="{6FE9D91A-0C2A-43B1-97C9-085A9969C620}" presName="rootComposite" presStyleCnt="0"/>
      <dgm:spPr/>
    </dgm:pt>
    <dgm:pt modelId="{B758DCEE-445C-4F3C-92B9-FEF9B538A84B}" type="pres">
      <dgm:prSet presAssocID="{6FE9D91A-0C2A-43B1-97C9-085A9969C620}" presName="rootText" presStyleLbl="node2" presStyleIdx="2" presStyleCnt="3">
        <dgm:presLayoutVars>
          <dgm:chPref val="3"/>
        </dgm:presLayoutVars>
      </dgm:prSet>
      <dgm:spPr/>
    </dgm:pt>
    <dgm:pt modelId="{432BA8A9-0213-420B-926A-0D89554FE22C}" type="pres">
      <dgm:prSet presAssocID="{6FE9D91A-0C2A-43B1-97C9-085A9969C620}" presName="rootConnector" presStyleLbl="node2" presStyleIdx="2" presStyleCnt="3"/>
      <dgm:spPr/>
    </dgm:pt>
    <dgm:pt modelId="{2B8DE20B-E5BB-40C8-94A1-2D4295F84011}" type="pres">
      <dgm:prSet presAssocID="{6FE9D91A-0C2A-43B1-97C9-085A9969C620}" presName="hierChild4" presStyleCnt="0"/>
      <dgm:spPr/>
    </dgm:pt>
    <dgm:pt modelId="{22758FE9-B6DD-486E-8A32-485312C8AE96}" type="pres">
      <dgm:prSet presAssocID="{6FE9D91A-0C2A-43B1-97C9-085A9969C620}" presName="hierChild5" presStyleCnt="0"/>
      <dgm:spPr/>
    </dgm:pt>
    <dgm:pt modelId="{262DE204-FB6A-481F-A372-D8CCDEF7F649}" type="pres">
      <dgm:prSet presAssocID="{ED8D2448-2B73-45C4-9DBA-EA7D3B501AEA}" presName="hierChild3" presStyleCnt="0"/>
      <dgm:spPr/>
    </dgm:pt>
  </dgm:ptLst>
  <dgm:cxnLst>
    <dgm:cxn modelId="{C52F7D08-33BE-4AC7-8005-CCA4D1ADF40C}" srcId="{ED8D2448-2B73-45C4-9DBA-EA7D3B501AEA}" destId="{D8681F1A-1DC5-4AFC-9D13-AB617C6B6A35}" srcOrd="1" destOrd="0" parTransId="{CB2D024B-0B46-42BB-8316-2246C2E2B11A}" sibTransId="{35932DC1-8097-4CB4-899A-209D5E431E0B}"/>
    <dgm:cxn modelId="{00A4FC16-99A4-4D36-95E7-7AD9099988C5}" srcId="{ED8D2448-2B73-45C4-9DBA-EA7D3B501AEA}" destId="{6FE9D91A-0C2A-43B1-97C9-085A9969C620}" srcOrd="2" destOrd="0" parTransId="{3DE624F4-B258-4D72-85E4-2AF15CE27822}" sibTransId="{63E4F33B-566E-4FB9-BFDC-C07765362087}"/>
    <dgm:cxn modelId="{1DB8641A-2BFE-46E6-8CC9-A1FBCE07EEA4}" type="presOf" srcId="{C86A5FD1-519D-4480-8B12-DEA90FA95880}" destId="{F381B321-7578-411E-932E-B8D03F8A254B}" srcOrd="0" destOrd="0" presId="urn:microsoft.com/office/officeart/2005/8/layout/orgChart1"/>
    <dgm:cxn modelId="{3A1FE931-0877-4062-BBAD-76AFFF3D3A9B}" type="presOf" srcId="{6FE9D91A-0C2A-43B1-97C9-085A9969C620}" destId="{B758DCEE-445C-4F3C-92B9-FEF9B538A84B}" srcOrd="0" destOrd="0" presId="urn:microsoft.com/office/officeart/2005/8/layout/orgChart1"/>
    <dgm:cxn modelId="{8BA48B3E-CA59-4C7A-AFF3-EEA5E21DEC3B}" type="presOf" srcId="{CB2D024B-0B46-42BB-8316-2246C2E2B11A}" destId="{59197675-6E9D-4C9B-93AF-26E53737580B}" srcOrd="0" destOrd="0" presId="urn:microsoft.com/office/officeart/2005/8/layout/orgChart1"/>
    <dgm:cxn modelId="{A1711354-D712-4060-9AC9-86908EDE22FF}" type="presOf" srcId="{6FE9D91A-0C2A-43B1-97C9-085A9969C620}" destId="{432BA8A9-0213-420B-926A-0D89554FE22C}" srcOrd="1" destOrd="0" presId="urn:microsoft.com/office/officeart/2005/8/layout/orgChart1"/>
    <dgm:cxn modelId="{193A6579-2F00-4C45-86FD-CBEFFD8F7CEA}" type="presOf" srcId="{C86A5FD1-519D-4480-8B12-DEA90FA95880}" destId="{107B7052-4B0D-4490-9613-72DA296F6AF5}" srcOrd="1" destOrd="0" presId="urn:microsoft.com/office/officeart/2005/8/layout/orgChart1"/>
    <dgm:cxn modelId="{A0F97380-4A8F-42AC-B459-6880408A9672}" type="presOf" srcId="{ED8D2448-2B73-45C4-9DBA-EA7D3B501AEA}" destId="{15C8D6DC-50C3-468D-A568-50532E93CD88}" srcOrd="1" destOrd="0" presId="urn:microsoft.com/office/officeart/2005/8/layout/orgChart1"/>
    <dgm:cxn modelId="{36A77182-A7FA-45E1-A834-F9BACC19D05C}" type="presOf" srcId="{D8681F1A-1DC5-4AFC-9D13-AB617C6B6A35}" destId="{E271AEAF-E569-4F39-91CC-BD62AE377B8C}" srcOrd="1" destOrd="0" presId="urn:microsoft.com/office/officeart/2005/8/layout/orgChart1"/>
    <dgm:cxn modelId="{87FA3A89-B4AF-4EB4-8E03-0E942E6D18D6}" srcId="{5BA1A05E-F50B-458B-A7B3-20B755E79D3B}" destId="{ED8D2448-2B73-45C4-9DBA-EA7D3B501AEA}" srcOrd="0" destOrd="0" parTransId="{B59DFF88-B38E-43BE-A937-3C45AAC67F9D}" sibTransId="{4D228D82-79F8-4814-8470-DCE37A2A927A}"/>
    <dgm:cxn modelId="{7747029B-A9E6-4357-8C72-40E82F4CFDF1}" type="presOf" srcId="{5BA1A05E-F50B-458B-A7B3-20B755E79D3B}" destId="{1FB5CC07-73FF-4E12-BF94-47882F90D33F}" srcOrd="0" destOrd="0" presId="urn:microsoft.com/office/officeart/2005/8/layout/orgChart1"/>
    <dgm:cxn modelId="{BF64A4B3-14E7-486C-8554-3DEA406D9AFF}" type="presOf" srcId="{ED8D2448-2B73-45C4-9DBA-EA7D3B501AEA}" destId="{6FB62300-B7C0-43E3-8B58-9F8E7D10BC25}" srcOrd="0" destOrd="0" presId="urn:microsoft.com/office/officeart/2005/8/layout/orgChart1"/>
    <dgm:cxn modelId="{35FD57B4-9A4C-443C-8E25-AA3028EB7352}" type="presOf" srcId="{3DE624F4-B258-4D72-85E4-2AF15CE27822}" destId="{3B1CF30F-ED4A-4F37-AB81-00154F704187}" srcOrd="0" destOrd="0" presId="urn:microsoft.com/office/officeart/2005/8/layout/orgChart1"/>
    <dgm:cxn modelId="{A09179C7-8402-4958-9F93-CB964B7C8DAA}" type="presOf" srcId="{D8681F1A-1DC5-4AFC-9D13-AB617C6B6A35}" destId="{3A257E36-931C-431B-8A3E-AA058C6E8D98}" srcOrd="0" destOrd="0" presId="urn:microsoft.com/office/officeart/2005/8/layout/orgChart1"/>
    <dgm:cxn modelId="{F6FBEBD9-55EF-4686-A05A-944B422B9EE1}" type="presOf" srcId="{F2EF6F67-F7AD-4358-8962-164B67A95B27}" destId="{49B3C0DB-1E93-4E39-93C6-008A540CD72E}" srcOrd="0" destOrd="0" presId="urn:microsoft.com/office/officeart/2005/8/layout/orgChart1"/>
    <dgm:cxn modelId="{124477FE-79DE-46BA-833E-FA33138A0716}" srcId="{ED8D2448-2B73-45C4-9DBA-EA7D3B501AEA}" destId="{C86A5FD1-519D-4480-8B12-DEA90FA95880}" srcOrd="0" destOrd="0" parTransId="{F2EF6F67-F7AD-4358-8962-164B67A95B27}" sibTransId="{C796C1F2-7456-408F-B2F4-58E67417D76F}"/>
    <dgm:cxn modelId="{54C15FDB-83C6-4140-81CC-E663EFFFC0C4}" type="presParOf" srcId="{1FB5CC07-73FF-4E12-BF94-47882F90D33F}" destId="{25BFF618-0380-4A7F-9F20-3CB7D0651FCC}" srcOrd="0" destOrd="0" presId="urn:microsoft.com/office/officeart/2005/8/layout/orgChart1"/>
    <dgm:cxn modelId="{10F23F8A-DBDC-42E2-9870-588FD0631F60}" type="presParOf" srcId="{25BFF618-0380-4A7F-9F20-3CB7D0651FCC}" destId="{D293618F-D821-4002-91DD-F0C02E574ED1}" srcOrd="0" destOrd="0" presId="urn:microsoft.com/office/officeart/2005/8/layout/orgChart1"/>
    <dgm:cxn modelId="{3E7F1567-8226-4AC3-8A24-6A76DEFA0B30}" type="presParOf" srcId="{D293618F-D821-4002-91DD-F0C02E574ED1}" destId="{6FB62300-B7C0-43E3-8B58-9F8E7D10BC25}" srcOrd="0" destOrd="0" presId="urn:microsoft.com/office/officeart/2005/8/layout/orgChart1"/>
    <dgm:cxn modelId="{ADD1B13B-FEF0-414E-8471-5E0BAAC5DBC0}" type="presParOf" srcId="{D293618F-D821-4002-91DD-F0C02E574ED1}" destId="{15C8D6DC-50C3-468D-A568-50532E93CD88}" srcOrd="1" destOrd="0" presId="urn:microsoft.com/office/officeart/2005/8/layout/orgChart1"/>
    <dgm:cxn modelId="{E3F7BB6F-2417-4176-9D2C-02AB468C2C2F}" type="presParOf" srcId="{25BFF618-0380-4A7F-9F20-3CB7D0651FCC}" destId="{AC3A4237-84E1-4772-99C3-F1D0189AB00A}" srcOrd="1" destOrd="0" presId="urn:microsoft.com/office/officeart/2005/8/layout/orgChart1"/>
    <dgm:cxn modelId="{863FECAB-9BE3-4324-9E3C-1368DFD7A31B}" type="presParOf" srcId="{AC3A4237-84E1-4772-99C3-F1D0189AB00A}" destId="{49B3C0DB-1E93-4E39-93C6-008A540CD72E}" srcOrd="0" destOrd="0" presId="urn:microsoft.com/office/officeart/2005/8/layout/orgChart1"/>
    <dgm:cxn modelId="{65FE6C1B-C6BF-4F59-A45B-667A5378DC88}" type="presParOf" srcId="{AC3A4237-84E1-4772-99C3-F1D0189AB00A}" destId="{59ED47B0-756B-4E82-82CC-BCB1A0D92B06}" srcOrd="1" destOrd="0" presId="urn:microsoft.com/office/officeart/2005/8/layout/orgChart1"/>
    <dgm:cxn modelId="{2BCB75BE-0B2E-4A5D-8156-F0E2D47DA0EC}" type="presParOf" srcId="{59ED47B0-756B-4E82-82CC-BCB1A0D92B06}" destId="{46EB25AF-72CC-46E6-BC49-CF12E6BCE216}" srcOrd="0" destOrd="0" presId="urn:microsoft.com/office/officeart/2005/8/layout/orgChart1"/>
    <dgm:cxn modelId="{0BAF32A5-4028-4585-A51A-69C18D97D3C0}" type="presParOf" srcId="{46EB25AF-72CC-46E6-BC49-CF12E6BCE216}" destId="{F381B321-7578-411E-932E-B8D03F8A254B}" srcOrd="0" destOrd="0" presId="urn:microsoft.com/office/officeart/2005/8/layout/orgChart1"/>
    <dgm:cxn modelId="{28BC9F6F-469F-4C73-AA42-2DBF716B6550}" type="presParOf" srcId="{46EB25AF-72CC-46E6-BC49-CF12E6BCE216}" destId="{107B7052-4B0D-4490-9613-72DA296F6AF5}" srcOrd="1" destOrd="0" presId="urn:microsoft.com/office/officeart/2005/8/layout/orgChart1"/>
    <dgm:cxn modelId="{575CDFE5-A6E7-4766-BF76-DB28EAB1ACCA}" type="presParOf" srcId="{59ED47B0-756B-4E82-82CC-BCB1A0D92B06}" destId="{0C3B4B5B-CF59-4046-AE0F-328D9F79CD69}" srcOrd="1" destOrd="0" presId="urn:microsoft.com/office/officeart/2005/8/layout/orgChart1"/>
    <dgm:cxn modelId="{07B7D8F3-0482-4D89-95B8-8C08FF8CC391}" type="presParOf" srcId="{59ED47B0-756B-4E82-82CC-BCB1A0D92B06}" destId="{D2F6E97A-7A64-4BF6-BC0C-6CD31E12A78F}" srcOrd="2" destOrd="0" presId="urn:microsoft.com/office/officeart/2005/8/layout/orgChart1"/>
    <dgm:cxn modelId="{1D734184-325C-43CA-B321-1F3A93569B39}" type="presParOf" srcId="{AC3A4237-84E1-4772-99C3-F1D0189AB00A}" destId="{59197675-6E9D-4C9B-93AF-26E53737580B}" srcOrd="2" destOrd="0" presId="urn:microsoft.com/office/officeart/2005/8/layout/orgChart1"/>
    <dgm:cxn modelId="{0001B42A-0F2D-4076-A3AC-2F55F886E9EC}" type="presParOf" srcId="{AC3A4237-84E1-4772-99C3-F1D0189AB00A}" destId="{C68D2AC4-AC3B-4145-9C5F-002641A73951}" srcOrd="3" destOrd="0" presId="urn:microsoft.com/office/officeart/2005/8/layout/orgChart1"/>
    <dgm:cxn modelId="{A4706025-F6F9-4E38-88F9-B02E62EC1218}" type="presParOf" srcId="{C68D2AC4-AC3B-4145-9C5F-002641A73951}" destId="{48E5558E-7E46-4A2C-B7FB-6E900C74948F}" srcOrd="0" destOrd="0" presId="urn:microsoft.com/office/officeart/2005/8/layout/orgChart1"/>
    <dgm:cxn modelId="{8452D4A8-9F4E-4BF4-9411-0A7F4A67BA47}" type="presParOf" srcId="{48E5558E-7E46-4A2C-B7FB-6E900C74948F}" destId="{3A257E36-931C-431B-8A3E-AA058C6E8D98}" srcOrd="0" destOrd="0" presId="urn:microsoft.com/office/officeart/2005/8/layout/orgChart1"/>
    <dgm:cxn modelId="{819952C3-E567-4470-A64B-DD8DA1749696}" type="presParOf" srcId="{48E5558E-7E46-4A2C-B7FB-6E900C74948F}" destId="{E271AEAF-E569-4F39-91CC-BD62AE377B8C}" srcOrd="1" destOrd="0" presId="urn:microsoft.com/office/officeart/2005/8/layout/orgChart1"/>
    <dgm:cxn modelId="{C45AFB1E-729C-454E-8800-BAE99F48A6C5}" type="presParOf" srcId="{C68D2AC4-AC3B-4145-9C5F-002641A73951}" destId="{B5804719-4AFA-48DF-9E66-082372CF9562}" srcOrd="1" destOrd="0" presId="urn:microsoft.com/office/officeart/2005/8/layout/orgChart1"/>
    <dgm:cxn modelId="{E7C24A29-1B38-43EE-98B4-48D952A449BD}" type="presParOf" srcId="{C68D2AC4-AC3B-4145-9C5F-002641A73951}" destId="{17BEA3F4-98F6-457F-9BE7-B9532157239D}" srcOrd="2" destOrd="0" presId="urn:microsoft.com/office/officeart/2005/8/layout/orgChart1"/>
    <dgm:cxn modelId="{C7724FEE-C18A-4221-9ADA-593EC4AFB22A}" type="presParOf" srcId="{AC3A4237-84E1-4772-99C3-F1D0189AB00A}" destId="{3B1CF30F-ED4A-4F37-AB81-00154F704187}" srcOrd="4" destOrd="0" presId="urn:microsoft.com/office/officeart/2005/8/layout/orgChart1"/>
    <dgm:cxn modelId="{331C2F5F-FB4A-4517-84F7-FDB851DCB515}" type="presParOf" srcId="{AC3A4237-84E1-4772-99C3-F1D0189AB00A}" destId="{07840350-92DD-48E8-827A-D7EA8B58B3F2}" srcOrd="5" destOrd="0" presId="urn:microsoft.com/office/officeart/2005/8/layout/orgChart1"/>
    <dgm:cxn modelId="{F8B2411F-867F-4A99-8516-374A1C11DFB5}" type="presParOf" srcId="{07840350-92DD-48E8-827A-D7EA8B58B3F2}" destId="{5769479A-C2E9-40AA-934D-3746121C8E65}" srcOrd="0" destOrd="0" presId="urn:microsoft.com/office/officeart/2005/8/layout/orgChart1"/>
    <dgm:cxn modelId="{2F911886-97DE-4B2A-9E2B-231AD6752820}" type="presParOf" srcId="{5769479A-C2E9-40AA-934D-3746121C8E65}" destId="{B758DCEE-445C-4F3C-92B9-FEF9B538A84B}" srcOrd="0" destOrd="0" presId="urn:microsoft.com/office/officeart/2005/8/layout/orgChart1"/>
    <dgm:cxn modelId="{A8F497ED-3D9D-46F6-BDFD-26B4AF370219}" type="presParOf" srcId="{5769479A-C2E9-40AA-934D-3746121C8E65}" destId="{432BA8A9-0213-420B-926A-0D89554FE22C}" srcOrd="1" destOrd="0" presId="urn:microsoft.com/office/officeart/2005/8/layout/orgChart1"/>
    <dgm:cxn modelId="{885EC576-C92C-48FA-9624-D063A6227E4A}" type="presParOf" srcId="{07840350-92DD-48E8-827A-D7EA8B58B3F2}" destId="{2B8DE20B-E5BB-40C8-94A1-2D4295F84011}" srcOrd="1" destOrd="0" presId="urn:microsoft.com/office/officeart/2005/8/layout/orgChart1"/>
    <dgm:cxn modelId="{61FEF057-2DC4-4170-B85F-F32F1304BFBC}" type="presParOf" srcId="{07840350-92DD-48E8-827A-D7EA8B58B3F2}" destId="{22758FE9-B6DD-486E-8A32-485312C8AE96}" srcOrd="2" destOrd="0" presId="urn:microsoft.com/office/officeart/2005/8/layout/orgChart1"/>
    <dgm:cxn modelId="{AFE708E7-57B1-4565-A253-290531331AB1}" type="presParOf" srcId="{25BFF618-0380-4A7F-9F20-3CB7D0651FCC}" destId="{262DE204-FB6A-481F-A372-D8CCDEF7F64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CF30F-ED4A-4F37-AB81-00154F704187}">
      <dsp:nvSpPr>
        <dsp:cNvPr id="0" name=""/>
        <dsp:cNvSpPr/>
      </dsp:nvSpPr>
      <dsp:spPr>
        <a:xfrm>
          <a:off x="2949251" y="1613035"/>
          <a:ext cx="2086616" cy="362140"/>
        </a:xfrm>
        <a:custGeom>
          <a:avLst/>
          <a:gdLst/>
          <a:ahLst/>
          <a:cxnLst/>
          <a:rect l="0" t="0" r="0" b="0"/>
          <a:pathLst>
            <a:path>
              <a:moveTo>
                <a:pt x="0" y="0"/>
              </a:moveTo>
              <a:lnTo>
                <a:pt x="0" y="181070"/>
              </a:lnTo>
              <a:lnTo>
                <a:pt x="2086616" y="181070"/>
              </a:lnTo>
              <a:lnTo>
                <a:pt x="2086616" y="3621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197675-6E9D-4C9B-93AF-26E53737580B}">
      <dsp:nvSpPr>
        <dsp:cNvPr id="0" name=""/>
        <dsp:cNvSpPr/>
      </dsp:nvSpPr>
      <dsp:spPr>
        <a:xfrm>
          <a:off x="2903531" y="1613035"/>
          <a:ext cx="91440" cy="362140"/>
        </a:xfrm>
        <a:custGeom>
          <a:avLst/>
          <a:gdLst/>
          <a:ahLst/>
          <a:cxnLst/>
          <a:rect l="0" t="0" r="0" b="0"/>
          <a:pathLst>
            <a:path>
              <a:moveTo>
                <a:pt x="45720" y="0"/>
              </a:moveTo>
              <a:lnTo>
                <a:pt x="45720" y="3621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B3C0DB-1E93-4E39-93C6-008A540CD72E}">
      <dsp:nvSpPr>
        <dsp:cNvPr id="0" name=""/>
        <dsp:cNvSpPr/>
      </dsp:nvSpPr>
      <dsp:spPr>
        <a:xfrm>
          <a:off x="862634" y="1613035"/>
          <a:ext cx="2086616" cy="362140"/>
        </a:xfrm>
        <a:custGeom>
          <a:avLst/>
          <a:gdLst/>
          <a:ahLst/>
          <a:cxnLst/>
          <a:rect l="0" t="0" r="0" b="0"/>
          <a:pathLst>
            <a:path>
              <a:moveTo>
                <a:pt x="2086616" y="0"/>
              </a:moveTo>
              <a:lnTo>
                <a:pt x="2086616" y="181070"/>
              </a:lnTo>
              <a:lnTo>
                <a:pt x="0" y="181070"/>
              </a:lnTo>
              <a:lnTo>
                <a:pt x="0" y="36214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B62300-B7C0-43E3-8B58-9F8E7D10BC25}">
      <dsp:nvSpPr>
        <dsp:cNvPr id="0" name=""/>
        <dsp:cNvSpPr/>
      </dsp:nvSpPr>
      <dsp:spPr>
        <a:xfrm>
          <a:off x="2087012" y="750797"/>
          <a:ext cx="1724476" cy="86223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CSMDA</a:t>
          </a:r>
        </a:p>
      </dsp:txBody>
      <dsp:txXfrm>
        <a:off x="2087012" y="750797"/>
        <a:ext cx="1724476" cy="862238"/>
      </dsp:txXfrm>
    </dsp:sp>
    <dsp:sp modelId="{F381B321-7578-411E-932E-B8D03F8A254B}">
      <dsp:nvSpPr>
        <dsp:cNvPr id="0" name=""/>
        <dsp:cNvSpPr/>
      </dsp:nvSpPr>
      <dsp:spPr>
        <a:xfrm>
          <a:off x="396" y="1975175"/>
          <a:ext cx="1724476" cy="86223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AUTOMATED DETECTION</a:t>
          </a:r>
        </a:p>
      </dsp:txBody>
      <dsp:txXfrm>
        <a:off x="396" y="1975175"/>
        <a:ext cx="1724476" cy="862238"/>
      </dsp:txXfrm>
    </dsp:sp>
    <dsp:sp modelId="{3A257E36-931C-431B-8A3E-AA058C6E8D98}">
      <dsp:nvSpPr>
        <dsp:cNvPr id="0" name=""/>
        <dsp:cNvSpPr/>
      </dsp:nvSpPr>
      <dsp:spPr>
        <a:xfrm>
          <a:off x="2087012" y="1975175"/>
          <a:ext cx="1724476" cy="86223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AUTOMATED RESPONSE</a:t>
          </a:r>
        </a:p>
      </dsp:txBody>
      <dsp:txXfrm>
        <a:off x="2087012" y="1975175"/>
        <a:ext cx="1724476" cy="862238"/>
      </dsp:txXfrm>
    </dsp:sp>
    <dsp:sp modelId="{B758DCEE-445C-4F3C-92B9-FEF9B538A84B}">
      <dsp:nvSpPr>
        <dsp:cNvPr id="0" name=""/>
        <dsp:cNvSpPr/>
      </dsp:nvSpPr>
      <dsp:spPr>
        <a:xfrm>
          <a:off x="4173629" y="1975175"/>
          <a:ext cx="1724476" cy="862238"/>
        </a:xfrm>
        <a:prstGeom prst="rect">
          <a:avLst/>
        </a:prstGeom>
        <a:solidFill>
          <a:schemeClr val="accent1">
            <a:lumMod val="5000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AUTOMATED REPORT</a:t>
          </a:r>
        </a:p>
      </dsp:txBody>
      <dsp:txXfrm>
        <a:off x="4173629" y="1975175"/>
        <a:ext cx="1724476" cy="86223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12/21/2023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434840"/>
            <a:ext cx="4941771" cy="1122202"/>
          </a:xfrm>
        </p:spPr>
        <p:txBody>
          <a:bodyPr/>
          <a:lstStyle/>
          <a:p>
            <a:r>
              <a:rPr lang="en-US" dirty="0">
                <a:ea typeface="+mj-lt"/>
                <a:cs typeface="+mj-lt"/>
              </a:rPr>
              <a:t>CERTIN - PS1</a:t>
            </a:r>
          </a:p>
          <a:p>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72070" y="5161066"/>
            <a:ext cx="4941770" cy="396660"/>
          </a:xfrm>
        </p:spPr>
        <p:txBody>
          <a:bodyPr vert="horz" lIns="91440" tIns="45720" rIns="91440" bIns="45720" rtlCol="0" anchor="t">
            <a:normAutofit/>
          </a:bodyPr>
          <a:lstStyle/>
          <a:p>
            <a:r>
              <a:rPr lang="en-US">
                <a:ea typeface="+mn-lt"/>
                <a:cs typeface="+mn-lt"/>
              </a:rPr>
              <a:t>TEAM NUMBER: 65</a:t>
            </a:r>
          </a:p>
          <a:p>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BEYOND PASSIVE DATA COLLECTION</a:t>
            </a:r>
          </a:p>
        </p:txBody>
      </p:sp>
    </p:spTree>
    <p:extLst>
      <p:ext uri="{BB962C8B-B14F-4D97-AF65-F5344CB8AC3E}">
        <p14:creationId xmlns:p14="http://schemas.microsoft.com/office/powerpoint/2010/main" val="707789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55361-6393-4620-193F-F4871D4AA7B0}"/>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24A8096C-2F0F-F27F-73D5-B5AD006D396F}"/>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C7DD1F02-0768-F29C-2C7A-BFAA00EF8CF3}"/>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3B6B5ACF-1155-44A0-EA67-894EF8E0C44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7" name="Text Placeholder 16">
            <a:extLst>
              <a:ext uri="{FF2B5EF4-FFF2-40B4-BE49-F238E27FC236}">
                <a16:creationId xmlns:a16="http://schemas.microsoft.com/office/drawing/2014/main" id="{FCC3FC12-8A4A-3448-AFD2-4A509025A5D6}"/>
              </a:ext>
            </a:extLst>
          </p:cNvPr>
          <p:cNvSpPr>
            <a:spLocks noGrp="1"/>
          </p:cNvSpPr>
          <p:nvPr>
            <p:ph type="body" idx="1"/>
          </p:nvPr>
        </p:nvSpPr>
        <p:spPr>
          <a:xfrm>
            <a:off x="1826510" y="729061"/>
            <a:ext cx="9526162" cy="823912"/>
          </a:xfrm>
        </p:spPr>
        <p:txBody>
          <a:bodyPr/>
          <a:lstStyle/>
          <a:p>
            <a:r>
              <a:rPr lang="en-US" sz="2800"/>
              <a:t>ACTIVE THREAT SCAN</a:t>
            </a:r>
            <a:endParaRPr lang="en-US"/>
          </a:p>
        </p:txBody>
      </p:sp>
      <p:sp>
        <p:nvSpPr>
          <p:cNvPr id="23" name="Content Placeholder 22">
            <a:extLst>
              <a:ext uri="{FF2B5EF4-FFF2-40B4-BE49-F238E27FC236}">
                <a16:creationId xmlns:a16="http://schemas.microsoft.com/office/drawing/2014/main" id="{936C4ECD-1805-7785-A620-100F8F4F0A03}"/>
              </a:ext>
            </a:extLst>
          </p:cNvPr>
          <p:cNvSpPr>
            <a:spLocks noGrp="1"/>
          </p:cNvSpPr>
          <p:nvPr>
            <p:ph sz="half" idx="2"/>
          </p:nvPr>
        </p:nvSpPr>
        <p:spPr>
          <a:xfrm>
            <a:off x="1243104" y="2429669"/>
            <a:ext cx="5421653" cy="1997867"/>
          </a:xfrm>
        </p:spPr>
        <p:txBody>
          <a:bodyPr vert="horz" lIns="91440" tIns="45720" rIns="91440" bIns="45720" rtlCol="0" anchor="t">
            <a:normAutofit/>
          </a:bodyPr>
          <a:lstStyle/>
          <a:p>
            <a:r>
              <a:rPr lang="en-US" sz="2000" dirty="0"/>
              <a:t>We can integrate public databases like the CVE database by MITRE for finding out vulnerable packages/dependencies in our systems.</a:t>
            </a:r>
          </a:p>
        </p:txBody>
      </p:sp>
      <p:pic>
        <p:nvPicPr>
          <p:cNvPr id="3" name="Picture 2" descr="A blue line drawing of a document with a shield&#10;&#10;Description automatically generated">
            <a:extLst>
              <a:ext uri="{FF2B5EF4-FFF2-40B4-BE49-F238E27FC236}">
                <a16:creationId xmlns:a16="http://schemas.microsoft.com/office/drawing/2014/main" id="{77215456-8CEA-64D1-137E-40F5A753CC31}"/>
              </a:ext>
            </a:extLst>
          </p:cNvPr>
          <p:cNvPicPr>
            <a:picLocks noChangeAspect="1"/>
          </p:cNvPicPr>
          <p:nvPr/>
        </p:nvPicPr>
        <p:blipFill>
          <a:blip r:embed="rId2"/>
          <a:stretch>
            <a:fillRect/>
          </a:stretch>
        </p:blipFill>
        <p:spPr>
          <a:xfrm>
            <a:off x="7647317" y="1299713"/>
            <a:ext cx="4114800" cy="4114800"/>
          </a:xfrm>
          <a:prstGeom prst="rect">
            <a:avLst/>
          </a:prstGeom>
        </p:spPr>
      </p:pic>
    </p:spTree>
    <p:extLst>
      <p:ext uri="{BB962C8B-B14F-4D97-AF65-F5344CB8AC3E}">
        <p14:creationId xmlns:p14="http://schemas.microsoft.com/office/powerpoint/2010/main" val="179370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446B3-6C7A-3281-D867-CA5D86B94171}"/>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DE3047F1-F512-BC81-1530-DCF26CAB78AC}"/>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049EEBD7-3BF4-EB6C-1F92-71A96FDC3052}"/>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666D4B32-1457-E32F-ED97-619C7BDA135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7" name="Text Placeholder 16">
            <a:extLst>
              <a:ext uri="{FF2B5EF4-FFF2-40B4-BE49-F238E27FC236}">
                <a16:creationId xmlns:a16="http://schemas.microsoft.com/office/drawing/2014/main" id="{C6DBE442-275F-6093-2AA1-5C9CACBE65CA}"/>
              </a:ext>
            </a:extLst>
          </p:cNvPr>
          <p:cNvSpPr>
            <a:spLocks noGrp="1"/>
          </p:cNvSpPr>
          <p:nvPr>
            <p:ph type="body" idx="1"/>
          </p:nvPr>
        </p:nvSpPr>
        <p:spPr>
          <a:xfrm>
            <a:off x="1826510" y="729061"/>
            <a:ext cx="9526162" cy="823912"/>
          </a:xfrm>
        </p:spPr>
        <p:txBody>
          <a:bodyPr/>
          <a:lstStyle/>
          <a:p>
            <a:r>
              <a:rPr lang="en-US" sz="2800"/>
              <a:t>ACTIVE THREAT SCAN</a:t>
            </a:r>
            <a:endParaRPr lang="en-US"/>
          </a:p>
        </p:txBody>
      </p:sp>
      <p:sp>
        <p:nvSpPr>
          <p:cNvPr id="23" name="Content Placeholder 22">
            <a:extLst>
              <a:ext uri="{FF2B5EF4-FFF2-40B4-BE49-F238E27FC236}">
                <a16:creationId xmlns:a16="http://schemas.microsoft.com/office/drawing/2014/main" id="{806FF7AE-6DBF-C8C8-76E6-2C314DF788DB}"/>
              </a:ext>
            </a:extLst>
          </p:cNvPr>
          <p:cNvSpPr>
            <a:spLocks noGrp="1"/>
          </p:cNvSpPr>
          <p:nvPr>
            <p:ph sz="half" idx="2"/>
          </p:nvPr>
        </p:nvSpPr>
        <p:spPr>
          <a:xfrm>
            <a:off x="1243104" y="2429669"/>
            <a:ext cx="5421653" cy="1997867"/>
          </a:xfrm>
        </p:spPr>
        <p:txBody>
          <a:bodyPr vert="horz" lIns="91440" tIns="45720" rIns="91440" bIns="45720" rtlCol="0" anchor="t">
            <a:normAutofit lnSpcReduction="10000"/>
          </a:bodyPr>
          <a:lstStyle/>
          <a:p>
            <a:r>
              <a:rPr lang="en-US" sz="2000" dirty="0"/>
              <a:t>Trigger: A database trigger on updating values in our dependencies or package table can check the CVE database for known vulnerabilities in our updated entries.</a:t>
            </a:r>
          </a:p>
          <a:p>
            <a:r>
              <a:rPr lang="en-US" sz="2000" dirty="0"/>
              <a:t>We also run this periodically for all database entries.</a:t>
            </a:r>
          </a:p>
        </p:txBody>
      </p:sp>
      <p:pic>
        <p:nvPicPr>
          <p:cNvPr id="2" name="Picture 1" descr="A magnifying glass on a device&#10;&#10;Description automatically generated">
            <a:extLst>
              <a:ext uri="{FF2B5EF4-FFF2-40B4-BE49-F238E27FC236}">
                <a16:creationId xmlns:a16="http://schemas.microsoft.com/office/drawing/2014/main" id="{1D161122-D963-7ECE-83AC-1862A4726462}"/>
              </a:ext>
            </a:extLst>
          </p:cNvPr>
          <p:cNvPicPr>
            <a:picLocks noChangeAspect="1"/>
          </p:cNvPicPr>
          <p:nvPr/>
        </p:nvPicPr>
        <p:blipFill>
          <a:blip r:embed="rId2"/>
          <a:stretch>
            <a:fillRect/>
          </a:stretch>
        </p:blipFill>
        <p:spPr>
          <a:xfrm>
            <a:off x="7215997" y="925901"/>
            <a:ext cx="4977441" cy="4991818"/>
          </a:xfrm>
          <a:prstGeom prst="rect">
            <a:avLst/>
          </a:prstGeom>
        </p:spPr>
      </p:pic>
    </p:spTree>
    <p:extLst>
      <p:ext uri="{BB962C8B-B14F-4D97-AF65-F5344CB8AC3E}">
        <p14:creationId xmlns:p14="http://schemas.microsoft.com/office/powerpoint/2010/main" val="2760575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3756184"/>
            <a:ext cx="4941771" cy="1134109"/>
          </a:xfrm>
        </p:spPr>
        <p:txBody>
          <a:bodyPr/>
          <a:lstStyle/>
          <a:p>
            <a:r>
              <a:rPr lang="en-US" dirty="0"/>
              <a:t>CERTIN - PS2</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4932046"/>
            <a:ext cx="4941770" cy="396660"/>
          </a:xfrm>
        </p:spPr>
        <p:txBody>
          <a:bodyPr vert="horz" lIns="91440" tIns="45720" rIns="91440" bIns="45720" rtlCol="0" anchor="t">
            <a:normAutofit/>
          </a:bodyPr>
          <a:lstStyle/>
          <a:p>
            <a:r>
              <a:rPr lang="en-US" dirty="0"/>
              <a:t>TEAM NUMBER: 65</a:t>
            </a:r>
          </a:p>
        </p:txBody>
      </p:sp>
    </p:spTree>
    <p:extLst>
      <p:ext uri="{BB962C8B-B14F-4D97-AF65-F5344CB8AC3E}">
        <p14:creationId xmlns:p14="http://schemas.microsoft.com/office/powerpoint/2010/main" val="994832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59832" y="819362"/>
            <a:ext cx="7098242" cy="1325563"/>
          </a:xfrm>
        </p:spPr>
        <p:txBody>
          <a:bodyPr>
            <a:normAutofit/>
          </a:bodyPr>
          <a:lstStyle/>
          <a:p>
            <a:r>
              <a:rPr lang="en-US" sz="2400" dirty="0">
                <a:ea typeface="+mj-lt"/>
                <a:cs typeface="+mj-lt"/>
              </a:rPr>
              <a:t>APPROACH FOR REDUCING VULNERABILITIES IN SOFTWARE APPLICATIONS.</a:t>
            </a:r>
            <a:endParaRPr lang="en-US" dirty="0"/>
          </a:p>
          <a:p>
            <a:endParaRPr lang="en-US" dirty="0"/>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359833" y="2317731"/>
            <a:ext cx="4605566" cy="2953279"/>
          </a:xfrm>
        </p:spPr>
        <p:txBody>
          <a:bodyPr vert="horz" lIns="91440" tIns="45720" rIns="91440" bIns="45720" rtlCol="0" anchor="t">
            <a:noAutofit/>
          </a:bodyPr>
          <a:lstStyle/>
          <a:p>
            <a:r>
              <a:rPr lang="en-US" sz="1600" dirty="0">
                <a:ea typeface="+mn-lt"/>
                <a:cs typeface="+mn-lt"/>
              </a:rPr>
              <a:t>Henceforth we will discuss a security base guideline to be followed in application development process for reducing the possibilities of any exploits by any malicious agent.</a:t>
            </a:r>
            <a:endParaRPr lang="en-US" dirty="0">
              <a:ea typeface="+mn-lt"/>
              <a:cs typeface="+mn-lt"/>
            </a:endParaRPr>
          </a:p>
          <a:p>
            <a:endParaRPr lang="en-US" sz="1600" dirty="0"/>
          </a:p>
          <a:p>
            <a:r>
              <a:rPr lang="en-US" sz="1600" dirty="0"/>
              <a:t>We will divide these into two categories:</a:t>
            </a:r>
          </a:p>
          <a:p>
            <a:pPr marL="285750" indent="-285750">
              <a:buFont typeface="Arial" panose="020B0604020202020204" pitchFamily="34" charset="0"/>
              <a:buChar char="•"/>
            </a:pPr>
            <a:r>
              <a:rPr lang="en-US" sz="1600" dirty="0"/>
              <a:t>Development guidelines.</a:t>
            </a:r>
          </a:p>
          <a:p>
            <a:pPr marL="285750" indent="-285750">
              <a:buFont typeface="Arial" panose="020B0604020202020204" pitchFamily="34" charset="0"/>
              <a:buChar char="•"/>
            </a:pPr>
            <a:r>
              <a:rPr lang="en-US" sz="1600" dirty="0"/>
              <a:t>Deployment guidelines.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TEAM-65</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14</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DEVELOPMENT </a:t>
            </a:r>
            <a:br>
              <a:rPr lang="en-US" dirty="0"/>
            </a:br>
            <a:r>
              <a:rPr lang="en-US" dirty="0"/>
              <a:t>GUIDELINES</a:t>
            </a:r>
          </a:p>
        </p:txBody>
      </p:sp>
    </p:spTree>
    <p:extLst>
      <p:ext uri="{BB962C8B-B14F-4D97-AF65-F5344CB8AC3E}">
        <p14:creationId xmlns:p14="http://schemas.microsoft.com/office/powerpoint/2010/main" val="1903627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0706-080D-8B33-2F34-DD359E8754C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AD4EE3D-545D-DA1D-D6FC-9222CC47C47C}"/>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78192611-E44B-36C0-1520-9EBAD3F2473D}"/>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8EED521D-B4CD-82CD-A29B-3325700CEB0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7" name="Text Placeholder 16">
            <a:extLst>
              <a:ext uri="{FF2B5EF4-FFF2-40B4-BE49-F238E27FC236}">
                <a16:creationId xmlns:a16="http://schemas.microsoft.com/office/drawing/2014/main" id="{FE0829E9-367D-787D-70E0-086303AEFD8A}"/>
              </a:ext>
            </a:extLst>
          </p:cNvPr>
          <p:cNvSpPr>
            <a:spLocks noGrp="1"/>
          </p:cNvSpPr>
          <p:nvPr>
            <p:ph type="body" idx="1"/>
          </p:nvPr>
        </p:nvSpPr>
        <p:spPr>
          <a:xfrm>
            <a:off x="1826510" y="729061"/>
            <a:ext cx="9526162" cy="823912"/>
          </a:xfrm>
        </p:spPr>
        <p:txBody>
          <a:bodyPr/>
          <a:lstStyle/>
          <a:p>
            <a:pPr marL="457200" indent="-457200">
              <a:buAutoNum type="arabicPeriod"/>
            </a:pPr>
            <a:r>
              <a:rPr lang="en-US" sz="2800"/>
              <a:t>Stateless servers</a:t>
            </a:r>
            <a:endParaRPr lang="en-US" sz="2800" dirty="0"/>
          </a:p>
        </p:txBody>
      </p:sp>
      <p:sp>
        <p:nvSpPr>
          <p:cNvPr id="23" name="Content Placeholder 22">
            <a:extLst>
              <a:ext uri="{FF2B5EF4-FFF2-40B4-BE49-F238E27FC236}">
                <a16:creationId xmlns:a16="http://schemas.microsoft.com/office/drawing/2014/main" id="{44ADB5A6-471D-8F92-6E30-1E8796401343}"/>
              </a:ext>
            </a:extLst>
          </p:cNvPr>
          <p:cNvSpPr>
            <a:spLocks noGrp="1"/>
          </p:cNvSpPr>
          <p:nvPr>
            <p:ph sz="half" idx="2"/>
          </p:nvPr>
        </p:nvSpPr>
        <p:spPr>
          <a:xfrm>
            <a:off x="1243104" y="2429669"/>
            <a:ext cx="5680444" cy="1997867"/>
          </a:xfrm>
        </p:spPr>
        <p:txBody>
          <a:bodyPr vert="horz" lIns="91440" tIns="45720" rIns="91440" bIns="45720" rtlCol="0" anchor="t">
            <a:normAutofit/>
          </a:bodyPr>
          <a:lstStyle/>
          <a:p>
            <a:r>
              <a:rPr lang="en-US" sz="2000" dirty="0"/>
              <a:t>A stateless server does not keep any user or session related data in memory. This is important to prevent servers from DoS attacks which overwhelm the server with large number of open sessions.</a:t>
            </a:r>
          </a:p>
        </p:txBody>
      </p:sp>
      <p:pic>
        <p:nvPicPr>
          <p:cNvPr id="24" name="Picture 23" descr="A computer network diagram with blue and white objects&#10;&#10;Description automatically generated">
            <a:extLst>
              <a:ext uri="{FF2B5EF4-FFF2-40B4-BE49-F238E27FC236}">
                <a16:creationId xmlns:a16="http://schemas.microsoft.com/office/drawing/2014/main" id="{472DC81B-C9A8-D54A-8905-0AA9FCEDB2D2}"/>
              </a:ext>
            </a:extLst>
          </p:cNvPr>
          <p:cNvPicPr>
            <a:picLocks noChangeAspect="1"/>
          </p:cNvPicPr>
          <p:nvPr/>
        </p:nvPicPr>
        <p:blipFill>
          <a:blip r:embed="rId2"/>
          <a:stretch>
            <a:fillRect/>
          </a:stretch>
        </p:blipFill>
        <p:spPr>
          <a:xfrm>
            <a:off x="7462824" y="490537"/>
            <a:ext cx="3945756" cy="5591174"/>
          </a:xfrm>
          <a:prstGeom prst="rect">
            <a:avLst/>
          </a:prstGeom>
        </p:spPr>
      </p:pic>
    </p:spTree>
    <p:extLst>
      <p:ext uri="{BB962C8B-B14F-4D97-AF65-F5344CB8AC3E}">
        <p14:creationId xmlns:p14="http://schemas.microsoft.com/office/powerpoint/2010/main" val="3531974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E9298-B01A-6E8B-9072-3BB5B4916203}"/>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3BA9ACD5-7F68-3F59-D235-BCFBC2D5971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321295D-220C-DE6F-E405-08E6762D7085}"/>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08D364B4-50AB-7BB8-36C0-DFF1F13D009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7" name="Text Placeholder 16">
            <a:extLst>
              <a:ext uri="{FF2B5EF4-FFF2-40B4-BE49-F238E27FC236}">
                <a16:creationId xmlns:a16="http://schemas.microsoft.com/office/drawing/2014/main" id="{76F10CF6-0A13-2516-166C-5C0482D43FAC}"/>
              </a:ext>
            </a:extLst>
          </p:cNvPr>
          <p:cNvSpPr>
            <a:spLocks noGrp="1"/>
          </p:cNvSpPr>
          <p:nvPr>
            <p:ph type="body" idx="1"/>
          </p:nvPr>
        </p:nvSpPr>
        <p:spPr>
          <a:xfrm>
            <a:off x="1826510" y="729061"/>
            <a:ext cx="9526162" cy="823912"/>
          </a:xfrm>
        </p:spPr>
        <p:txBody>
          <a:bodyPr/>
          <a:lstStyle/>
          <a:p>
            <a:r>
              <a:rPr lang="en-US" sz="2800"/>
              <a:t>2. authentication rate limiters</a:t>
            </a:r>
          </a:p>
        </p:txBody>
      </p:sp>
      <p:sp>
        <p:nvSpPr>
          <p:cNvPr id="23" name="Content Placeholder 22">
            <a:extLst>
              <a:ext uri="{FF2B5EF4-FFF2-40B4-BE49-F238E27FC236}">
                <a16:creationId xmlns:a16="http://schemas.microsoft.com/office/drawing/2014/main" id="{E41D31A3-25F1-7DA7-09EB-D95B6D3E934D}"/>
              </a:ext>
            </a:extLst>
          </p:cNvPr>
          <p:cNvSpPr>
            <a:spLocks noGrp="1"/>
          </p:cNvSpPr>
          <p:nvPr>
            <p:ph sz="half" idx="2"/>
          </p:nvPr>
        </p:nvSpPr>
        <p:spPr>
          <a:xfrm>
            <a:off x="1243104" y="2429669"/>
            <a:ext cx="4894632" cy="1997867"/>
          </a:xfrm>
        </p:spPr>
        <p:txBody>
          <a:bodyPr vert="horz" lIns="91440" tIns="45720" rIns="91440" bIns="45720" rtlCol="0" anchor="t">
            <a:normAutofit/>
          </a:bodyPr>
          <a:lstStyle/>
          <a:p>
            <a:r>
              <a:rPr lang="en-US" sz="2000" dirty="0"/>
              <a:t>Authentications request API calls must be limited on a per user per unit time rate limit and a per IP per unit time rate limit to prevent against brute force attacks like dictionary attacks and password spraying.</a:t>
            </a:r>
          </a:p>
        </p:txBody>
      </p:sp>
      <p:pic>
        <p:nvPicPr>
          <p:cNvPr id="2" name="Picture 1" descr="A diagram of a dictionary attack works&#10;&#10;Description automatically generated">
            <a:extLst>
              <a:ext uri="{FF2B5EF4-FFF2-40B4-BE49-F238E27FC236}">
                <a16:creationId xmlns:a16="http://schemas.microsoft.com/office/drawing/2014/main" id="{3E3139F1-4E7B-9CF1-2FE6-BF8BE592AAA2}"/>
              </a:ext>
            </a:extLst>
          </p:cNvPr>
          <p:cNvPicPr>
            <a:picLocks noChangeAspect="1"/>
          </p:cNvPicPr>
          <p:nvPr/>
        </p:nvPicPr>
        <p:blipFill rotWithShape="1">
          <a:blip r:embed="rId2"/>
          <a:srcRect l="5461" t="4867" r="5877" b="5752"/>
          <a:stretch/>
        </p:blipFill>
        <p:spPr>
          <a:xfrm>
            <a:off x="6975794" y="1875032"/>
            <a:ext cx="4485499" cy="3484382"/>
          </a:xfrm>
          <a:prstGeom prst="rect">
            <a:avLst/>
          </a:prstGeom>
        </p:spPr>
      </p:pic>
    </p:spTree>
    <p:extLst>
      <p:ext uri="{BB962C8B-B14F-4D97-AF65-F5344CB8AC3E}">
        <p14:creationId xmlns:p14="http://schemas.microsoft.com/office/powerpoint/2010/main" val="227502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4979-D9A4-2D02-B467-FCBB7AE35FC1}"/>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CA949D75-B346-0168-AB37-D5B511FD703D}"/>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99665849-8E95-A08C-EAB2-6CEBC34CEFB2}"/>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61FADC1F-BB99-BA36-9868-0634EE4E015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
        <p:nvSpPr>
          <p:cNvPr id="17" name="Text Placeholder 16">
            <a:extLst>
              <a:ext uri="{FF2B5EF4-FFF2-40B4-BE49-F238E27FC236}">
                <a16:creationId xmlns:a16="http://schemas.microsoft.com/office/drawing/2014/main" id="{43C3490A-5470-33D2-7769-0D7D5C936796}"/>
              </a:ext>
            </a:extLst>
          </p:cNvPr>
          <p:cNvSpPr>
            <a:spLocks noGrp="1"/>
          </p:cNvSpPr>
          <p:nvPr>
            <p:ph type="body" idx="1"/>
          </p:nvPr>
        </p:nvSpPr>
        <p:spPr>
          <a:xfrm>
            <a:off x="1826510" y="729061"/>
            <a:ext cx="9526162" cy="823912"/>
          </a:xfrm>
        </p:spPr>
        <p:txBody>
          <a:bodyPr/>
          <a:lstStyle/>
          <a:p>
            <a:r>
              <a:rPr lang="en-US" sz="2800"/>
              <a:t>3. Secure credential storage</a:t>
            </a:r>
            <a:endParaRPr lang="en-US"/>
          </a:p>
        </p:txBody>
      </p:sp>
      <p:sp>
        <p:nvSpPr>
          <p:cNvPr id="23" name="Content Placeholder 22">
            <a:extLst>
              <a:ext uri="{FF2B5EF4-FFF2-40B4-BE49-F238E27FC236}">
                <a16:creationId xmlns:a16="http://schemas.microsoft.com/office/drawing/2014/main" id="{873E7956-DF61-70A2-A775-C3DF4A42D8C7}"/>
              </a:ext>
            </a:extLst>
          </p:cNvPr>
          <p:cNvSpPr>
            <a:spLocks noGrp="1"/>
          </p:cNvSpPr>
          <p:nvPr>
            <p:ph sz="half" idx="2"/>
          </p:nvPr>
        </p:nvSpPr>
        <p:spPr>
          <a:xfrm>
            <a:off x="1243104" y="2429669"/>
            <a:ext cx="4662811" cy="1997867"/>
          </a:xfrm>
        </p:spPr>
        <p:txBody>
          <a:bodyPr vert="horz" lIns="91440" tIns="45720" rIns="91440" bIns="45720" rtlCol="0" anchor="t">
            <a:normAutofit/>
          </a:bodyPr>
          <a:lstStyle/>
          <a:p>
            <a:r>
              <a:rPr lang="en-US" sz="2000" dirty="0">
                <a:ea typeface="+mn-lt"/>
                <a:cs typeface="+mn-lt"/>
              </a:rPr>
              <a:t>Any form of passwords stored in a database must be stored in hash form, only matching of hashes is required for authentication. This makes sure that in a data breach, your actual user's passwords don’t get leaked.</a:t>
            </a:r>
            <a:endParaRPr lang="en-US" dirty="0"/>
          </a:p>
          <a:p>
            <a:endParaRPr lang="en-US" sz="2000" dirty="0"/>
          </a:p>
        </p:txBody>
      </p:sp>
      <p:pic>
        <p:nvPicPr>
          <p:cNvPr id="3" name="Picture 2" descr="A diagram of a password processing process&#10;&#10;Description automatically generated">
            <a:extLst>
              <a:ext uri="{FF2B5EF4-FFF2-40B4-BE49-F238E27FC236}">
                <a16:creationId xmlns:a16="http://schemas.microsoft.com/office/drawing/2014/main" id="{C40DBD6E-65E9-7560-D49B-1858D342DAD1}"/>
              </a:ext>
            </a:extLst>
          </p:cNvPr>
          <p:cNvPicPr>
            <a:picLocks noChangeAspect="1"/>
          </p:cNvPicPr>
          <p:nvPr/>
        </p:nvPicPr>
        <p:blipFill>
          <a:blip r:embed="rId2"/>
          <a:stretch>
            <a:fillRect/>
          </a:stretch>
        </p:blipFill>
        <p:spPr>
          <a:xfrm>
            <a:off x="6822142" y="2078600"/>
            <a:ext cx="5172635" cy="2593222"/>
          </a:xfrm>
          <a:prstGeom prst="rect">
            <a:avLst/>
          </a:prstGeom>
        </p:spPr>
      </p:pic>
    </p:spTree>
    <p:extLst>
      <p:ext uri="{BB962C8B-B14F-4D97-AF65-F5344CB8AC3E}">
        <p14:creationId xmlns:p14="http://schemas.microsoft.com/office/powerpoint/2010/main" val="2230438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36DD5-0B6D-306D-533F-D17E43B1C616}"/>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B155DAE2-149D-E194-FFFD-3D8B757700F4}"/>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4B51319B-7E14-9CDC-2AEE-81E69CD9DFB2}"/>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8EA456C6-FAA0-B30E-A0DF-68F0FF0446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
        <p:nvSpPr>
          <p:cNvPr id="17" name="Text Placeholder 16">
            <a:extLst>
              <a:ext uri="{FF2B5EF4-FFF2-40B4-BE49-F238E27FC236}">
                <a16:creationId xmlns:a16="http://schemas.microsoft.com/office/drawing/2014/main" id="{736C6A09-345E-6425-8E0F-60D5483E051D}"/>
              </a:ext>
            </a:extLst>
          </p:cNvPr>
          <p:cNvSpPr>
            <a:spLocks noGrp="1"/>
          </p:cNvSpPr>
          <p:nvPr>
            <p:ph type="body" idx="1"/>
          </p:nvPr>
        </p:nvSpPr>
        <p:spPr>
          <a:xfrm>
            <a:off x="1826510" y="729061"/>
            <a:ext cx="9526162" cy="823912"/>
          </a:xfrm>
        </p:spPr>
        <p:txBody>
          <a:bodyPr/>
          <a:lstStyle/>
          <a:p>
            <a:r>
              <a:rPr lang="en-US" sz="2800"/>
              <a:t>4. input field validation</a:t>
            </a:r>
            <a:endParaRPr lang="en-US"/>
          </a:p>
        </p:txBody>
      </p:sp>
      <p:sp>
        <p:nvSpPr>
          <p:cNvPr id="23" name="Content Placeholder 22">
            <a:extLst>
              <a:ext uri="{FF2B5EF4-FFF2-40B4-BE49-F238E27FC236}">
                <a16:creationId xmlns:a16="http://schemas.microsoft.com/office/drawing/2014/main" id="{F96E679B-5687-3051-EEFB-EC246F1EEFF0}"/>
              </a:ext>
            </a:extLst>
          </p:cNvPr>
          <p:cNvSpPr>
            <a:spLocks noGrp="1"/>
          </p:cNvSpPr>
          <p:nvPr>
            <p:ph sz="half" idx="2"/>
          </p:nvPr>
        </p:nvSpPr>
        <p:spPr>
          <a:xfrm>
            <a:off x="1052604" y="2429669"/>
            <a:ext cx="4484218" cy="1997867"/>
          </a:xfrm>
        </p:spPr>
        <p:txBody>
          <a:bodyPr vert="horz" lIns="91440" tIns="45720" rIns="91440" bIns="45720" rtlCol="0" anchor="t">
            <a:normAutofit/>
          </a:bodyPr>
          <a:lstStyle/>
          <a:p>
            <a:r>
              <a:rPr lang="en-US" sz="2000" dirty="0">
                <a:ea typeface="+mn-lt"/>
                <a:cs typeface="+mn-lt"/>
              </a:rPr>
              <a:t>Validating user inputs in the backend for allowed character combinations and size helps prevent </a:t>
            </a:r>
            <a:r>
              <a:rPr lang="en-US" sz="2000">
                <a:ea typeface="+mn-lt"/>
                <a:cs typeface="+mn-lt"/>
              </a:rPr>
              <a:t>several</a:t>
            </a:r>
            <a:r>
              <a:rPr lang="en-US" sz="2000" dirty="0">
                <a:ea typeface="+mn-lt"/>
                <a:cs typeface="+mn-lt"/>
              </a:rPr>
              <a:t> attacks like remote code execution, Local File Inclusion and Buffer Overflow vulnerabilities.</a:t>
            </a:r>
            <a:endParaRPr lang="en-US" dirty="0">
              <a:ea typeface="+mn-lt"/>
              <a:cs typeface="+mn-lt"/>
            </a:endParaRPr>
          </a:p>
          <a:p>
            <a:endParaRPr lang="en-US" sz="2000" dirty="0"/>
          </a:p>
        </p:txBody>
      </p:sp>
      <p:pic>
        <p:nvPicPr>
          <p:cNvPr id="2" name="Picture 1" descr="A screenshot of a computer&#10;&#10;Description automatically generated">
            <a:extLst>
              <a:ext uri="{FF2B5EF4-FFF2-40B4-BE49-F238E27FC236}">
                <a16:creationId xmlns:a16="http://schemas.microsoft.com/office/drawing/2014/main" id="{3EE06430-A339-C833-5704-305C48757229}"/>
              </a:ext>
            </a:extLst>
          </p:cNvPr>
          <p:cNvPicPr>
            <a:picLocks noChangeAspect="1"/>
          </p:cNvPicPr>
          <p:nvPr/>
        </p:nvPicPr>
        <p:blipFill>
          <a:blip r:embed="rId2"/>
          <a:stretch>
            <a:fillRect/>
          </a:stretch>
        </p:blipFill>
        <p:spPr>
          <a:xfrm>
            <a:off x="5762625" y="2072331"/>
            <a:ext cx="6429375" cy="2248994"/>
          </a:xfrm>
          <a:prstGeom prst="rect">
            <a:avLst/>
          </a:prstGeom>
        </p:spPr>
      </p:pic>
    </p:spTree>
    <p:extLst>
      <p:ext uri="{BB962C8B-B14F-4D97-AF65-F5344CB8AC3E}">
        <p14:creationId xmlns:p14="http://schemas.microsoft.com/office/powerpoint/2010/main" val="401469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359832" y="819362"/>
            <a:ext cx="7098242" cy="1325563"/>
          </a:xfrm>
        </p:spPr>
        <p:txBody>
          <a:bodyPr>
            <a:normAutofit/>
          </a:bodyPr>
          <a:lstStyle/>
          <a:p>
            <a:r>
              <a:rPr lang="en-US" sz="2400" dirty="0"/>
              <a:t>THE PROBLEM WITH LARGE NUMBER OF DEPENDENCIES AND PACKAGES</a:t>
            </a:r>
            <a:endParaRPr lang="en-US" dirty="0"/>
          </a:p>
          <a:p>
            <a:endParaRPr lang="en-US" dirty="0"/>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359833" y="2317731"/>
            <a:ext cx="4605566" cy="2953279"/>
          </a:xfrm>
        </p:spPr>
        <p:txBody>
          <a:bodyPr vert="horz" lIns="91440" tIns="45720" rIns="91440" bIns="45720" rtlCol="0" anchor="t">
            <a:noAutofit/>
          </a:bodyPr>
          <a:lstStyle/>
          <a:p>
            <a:r>
              <a:rPr lang="en-US" sz="1600" dirty="0"/>
              <a:t>Auditing all the projects in an organization with thousands of servers proves to be problematic to deal with for the auditor and the auditee. All these applications use different libraries have different dependencies and have multiple tech stacks, and all the servers have different packages installed.</a:t>
            </a:r>
          </a:p>
          <a:p>
            <a:endParaRPr lang="en-US" sz="1600" dirty="0"/>
          </a:p>
          <a:p>
            <a:r>
              <a:rPr lang="en-US" sz="1600" dirty="0"/>
              <a:t>We device a solution to make this information readily available and beyond.</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US" dirty="0"/>
              <a:t>TEAM-65</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57035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DACEB-8BF0-D8EE-2907-4DA67EEA2B13}"/>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6C5A9C88-8A8B-1C24-3907-9D48918BB6B3}"/>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E4C4087C-10E4-E17D-65F7-1EBD9F7308C3}"/>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3FC56D0D-7D52-C4FF-EB0C-A7A4D95571F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17" name="Text Placeholder 16">
            <a:extLst>
              <a:ext uri="{FF2B5EF4-FFF2-40B4-BE49-F238E27FC236}">
                <a16:creationId xmlns:a16="http://schemas.microsoft.com/office/drawing/2014/main" id="{C631CCBB-CD1C-41C3-D482-0EC14DF9ABF9}"/>
              </a:ext>
            </a:extLst>
          </p:cNvPr>
          <p:cNvSpPr>
            <a:spLocks noGrp="1"/>
          </p:cNvSpPr>
          <p:nvPr>
            <p:ph type="body" idx="1"/>
          </p:nvPr>
        </p:nvSpPr>
        <p:spPr>
          <a:xfrm>
            <a:off x="1826510" y="729061"/>
            <a:ext cx="9526162" cy="823912"/>
          </a:xfrm>
        </p:spPr>
        <p:txBody>
          <a:bodyPr/>
          <a:lstStyle/>
          <a:p>
            <a:r>
              <a:rPr lang="en-US" sz="2800"/>
              <a:t>5. random entity id</a:t>
            </a:r>
          </a:p>
        </p:txBody>
      </p:sp>
      <p:sp>
        <p:nvSpPr>
          <p:cNvPr id="23" name="Content Placeholder 22">
            <a:extLst>
              <a:ext uri="{FF2B5EF4-FFF2-40B4-BE49-F238E27FC236}">
                <a16:creationId xmlns:a16="http://schemas.microsoft.com/office/drawing/2014/main" id="{64AEE16F-E8E9-87C4-1E23-96D1C3E07ECE}"/>
              </a:ext>
            </a:extLst>
          </p:cNvPr>
          <p:cNvSpPr>
            <a:spLocks noGrp="1"/>
          </p:cNvSpPr>
          <p:nvPr>
            <p:ph sz="half" idx="2"/>
          </p:nvPr>
        </p:nvSpPr>
        <p:spPr>
          <a:xfrm>
            <a:off x="1052604" y="2429669"/>
            <a:ext cx="5234309" cy="2521741"/>
          </a:xfrm>
        </p:spPr>
        <p:txBody>
          <a:bodyPr vert="horz" lIns="91440" tIns="45720" rIns="91440" bIns="45720" rtlCol="0" anchor="t">
            <a:normAutofit lnSpcReduction="10000"/>
          </a:bodyPr>
          <a:lstStyle/>
          <a:p>
            <a:r>
              <a:rPr lang="en-US" sz="2000" dirty="0">
                <a:ea typeface="+mn-lt"/>
                <a:cs typeface="+mn-lt"/>
              </a:rPr>
              <a:t>Every time a data entry is created in a database (like a new user or new post) their unique id must be randomly generated and not in a predictable order. Thus, making it difficult to guess the ID of the next entity, this prevents against attack vectors that use known entity IDs, or relation in these IDs.</a:t>
            </a:r>
            <a:endParaRPr lang="en-US" sz="2000">
              <a:ea typeface="+mn-lt"/>
              <a:cs typeface="+mn-lt"/>
            </a:endParaRPr>
          </a:p>
          <a:p>
            <a:endParaRPr lang="en-US" sz="2000" dirty="0"/>
          </a:p>
        </p:txBody>
      </p:sp>
      <p:pic>
        <p:nvPicPr>
          <p:cNvPr id="3" name="Picture 2" descr="A silhouette of a person&#10;&#10;Description automatically generated">
            <a:extLst>
              <a:ext uri="{FF2B5EF4-FFF2-40B4-BE49-F238E27FC236}">
                <a16:creationId xmlns:a16="http://schemas.microsoft.com/office/drawing/2014/main" id="{D36E9371-104D-5365-D0ED-689E0B0A5A30}"/>
              </a:ext>
            </a:extLst>
          </p:cNvPr>
          <p:cNvPicPr>
            <a:picLocks noChangeAspect="1"/>
          </p:cNvPicPr>
          <p:nvPr/>
        </p:nvPicPr>
        <p:blipFill rotWithShape="1">
          <a:blip r:embed="rId2"/>
          <a:srcRect r="44161" b="54801"/>
          <a:stretch/>
        </p:blipFill>
        <p:spPr>
          <a:xfrm>
            <a:off x="6808044" y="1657350"/>
            <a:ext cx="4817988" cy="3551293"/>
          </a:xfrm>
          <a:prstGeom prst="rect">
            <a:avLst/>
          </a:prstGeom>
        </p:spPr>
      </p:pic>
    </p:spTree>
    <p:extLst>
      <p:ext uri="{BB962C8B-B14F-4D97-AF65-F5344CB8AC3E}">
        <p14:creationId xmlns:p14="http://schemas.microsoft.com/office/powerpoint/2010/main" val="272175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4F8D9-E055-7D75-68B0-FCE12CCE3630}"/>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47976C67-D74C-81DC-CD38-138830DDF7B4}"/>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9E0360D-D5A2-D45E-AC22-538119ECCE65}"/>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7B680A49-6A22-8D62-1246-F0D13A46D46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
        <p:nvSpPr>
          <p:cNvPr id="17" name="Text Placeholder 16">
            <a:extLst>
              <a:ext uri="{FF2B5EF4-FFF2-40B4-BE49-F238E27FC236}">
                <a16:creationId xmlns:a16="http://schemas.microsoft.com/office/drawing/2014/main" id="{31D7F522-4D89-7C24-B069-DECEBE9206DB}"/>
              </a:ext>
            </a:extLst>
          </p:cNvPr>
          <p:cNvSpPr>
            <a:spLocks noGrp="1"/>
          </p:cNvSpPr>
          <p:nvPr>
            <p:ph type="body" idx="1"/>
          </p:nvPr>
        </p:nvSpPr>
        <p:spPr>
          <a:xfrm>
            <a:off x="1826510" y="729061"/>
            <a:ext cx="9526162" cy="823912"/>
          </a:xfrm>
        </p:spPr>
        <p:txBody>
          <a:bodyPr/>
          <a:lstStyle/>
          <a:p>
            <a:r>
              <a:rPr lang="en-US" sz="2800"/>
              <a:t>6. adequate authorization</a:t>
            </a:r>
            <a:endParaRPr lang="en-US"/>
          </a:p>
        </p:txBody>
      </p:sp>
      <p:sp>
        <p:nvSpPr>
          <p:cNvPr id="23" name="Content Placeholder 22">
            <a:extLst>
              <a:ext uri="{FF2B5EF4-FFF2-40B4-BE49-F238E27FC236}">
                <a16:creationId xmlns:a16="http://schemas.microsoft.com/office/drawing/2014/main" id="{D86CE8E4-5088-2CA0-D40F-2E2D63E9937B}"/>
              </a:ext>
            </a:extLst>
          </p:cNvPr>
          <p:cNvSpPr>
            <a:spLocks noGrp="1"/>
          </p:cNvSpPr>
          <p:nvPr>
            <p:ph sz="half" idx="2"/>
          </p:nvPr>
        </p:nvSpPr>
        <p:spPr>
          <a:xfrm>
            <a:off x="1052604" y="2429669"/>
            <a:ext cx="5234309" cy="2521741"/>
          </a:xfrm>
        </p:spPr>
        <p:txBody>
          <a:bodyPr vert="horz" lIns="91440" tIns="45720" rIns="91440" bIns="45720" rtlCol="0" anchor="t">
            <a:normAutofit/>
          </a:bodyPr>
          <a:lstStyle/>
          <a:p>
            <a:r>
              <a:rPr lang="en-US" sz="2000" dirty="0">
                <a:ea typeface="+mn-lt"/>
                <a:cs typeface="+mn-lt"/>
              </a:rPr>
              <a:t>After user authentication, data should also be authorized if it is accessible by the user. All requests by a user requesting data which he does not have access to must fail.</a:t>
            </a:r>
            <a:endParaRPr lang="en-US" sz="2000" dirty="0"/>
          </a:p>
          <a:p>
            <a:endParaRPr lang="en-US" sz="2000" dirty="0"/>
          </a:p>
        </p:txBody>
      </p:sp>
      <p:pic>
        <p:nvPicPr>
          <p:cNvPr id="3" name="Picture 2" descr="A silhouette of a person&#10;&#10;Description automatically generated">
            <a:extLst>
              <a:ext uri="{FF2B5EF4-FFF2-40B4-BE49-F238E27FC236}">
                <a16:creationId xmlns:a16="http://schemas.microsoft.com/office/drawing/2014/main" id="{326F40F0-DFAA-0FCE-A4CB-5EFB58D42BBB}"/>
              </a:ext>
            </a:extLst>
          </p:cNvPr>
          <p:cNvPicPr>
            <a:picLocks noChangeAspect="1"/>
          </p:cNvPicPr>
          <p:nvPr/>
        </p:nvPicPr>
        <p:blipFill rotWithShape="1">
          <a:blip r:embed="rId2"/>
          <a:srcRect r="44161" b="54801"/>
          <a:stretch/>
        </p:blipFill>
        <p:spPr>
          <a:xfrm>
            <a:off x="6808044" y="1657350"/>
            <a:ext cx="4817988" cy="3551293"/>
          </a:xfrm>
          <a:prstGeom prst="rect">
            <a:avLst/>
          </a:prstGeom>
        </p:spPr>
      </p:pic>
    </p:spTree>
    <p:extLst>
      <p:ext uri="{BB962C8B-B14F-4D97-AF65-F5344CB8AC3E}">
        <p14:creationId xmlns:p14="http://schemas.microsoft.com/office/powerpoint/2010/main" val="90855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103CA-4FF8-AE8A-B850-D71147B77D68}"/>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21BFD584-9410-B8F1-816B-95E59D63EAA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CA9656F7-0998-DC52-B8A9-5B6566126969}"/>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C93F6B23-F33A-825A-093C-F28239053D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sp>
        <p:nvSpPr>
          <p:cNvPr id="17" name="Text Placeholder 16">
            <a:extLst>
              <a:ext uri="{FF2B5EF4-FFF2-40B4-BE49-F238E27FC236}">
                <a16:creationId xmlns:a16="http://schemas.microsoft.com/office/drawing/2014/main" id="{4D07BCFD-032C-207C-C6AE-702B59480BCC}"/>
              </a:ext>
            </a:extLst>
          </p:cNvPr>
          <p:cNvSpPr>
            <a:spLocks noGrp="1"/>
          </p:cNvSpPr>
          <p:nvPr>
            <p:ph type="body" idx="1"/>
          </p:nvPr>
        </p:nvSpPr>
        <p:spPr>
          <a:xfrm>
            <a:off x="1826510" y="729061"/>
            <a:ext cx="9526162" cy="823912"/>
          </a:xfrm>
        </p:spPr>
        <p:txBody>
          <a:bodyPr/>
          <a:lstStyle/>
          <a:p>
            <a:r>
              <a:rPr lang="en-US" sz="2800"/>
              <a:t>7. database queries</a:t>
            </a:r>
            <a:endParaRPr lang="en-US"/>
          </a:p>
        </p:txBody>
      </p:sp>
      <p:sp>
        <p:nvSpPr>
          <p:cNvPr id="23" name="Content Placeholder 22">
            <a:extLst>
              <a:ext uri="{FF2B5EF4-FFF2-40B4-BE49-F238E27FC236}">
                <a16:creationId xmlns:a16="http://schemas.microsoft.com/office/drawing/2014/main" id="{43EA4918-6EF7-1C85-7020-D88040C5F017}"/>
              </a:ext>
            </a:extLst>
          </p:cNvPr>
          <p:cNvSpPr>
            <a:spLocks noGrp="1"/>
          </p:cNvSpPr>
          <p:nvPr>
            <p:ph sz="half" idx="2"/>
          </p:nvPr>
        </p:nvSpPr>
        <p:spPr>
          <a:xfrm>
            <a:off x="1278823" y="2441576"/>
            <a:ext cx="5162871" cy="2521741"/>
          </a:xfrm>
        </p:spPr>
        <p:txBody>
          <a:bodyPr vert="horz" lIns="91440" tIns="45720" rIns="91440" bIns="45720" rtlCol="0" anchor="t">
            <a:normAutofit/>
          </a:bodyPr>
          <a:lstStyle/>
          <a:p>
            <a:r>
              <a:rPr lang="en-US" sz="2000" dirty="0">
                <a:ea typeface="+mn-lt"/>
                <a:cs typeface="+mn-lt"/>
              </a:rPr>
              <a:t>To prevent SQL injection, use of input filtering methods like query builders, ORMs etc. must be mandated for querying the database. They help filter user given data in the query statement to prevent unwanted behavior.</a:t>
            </a:r>
            <a:endParaRPr lang="en-US" sz="2000" dirty="0"/>
          </a:p>
        </p:txBody>
      </p:sp>
      <p:pic>
        <p:nvPicPr>
          <p:cNvPr id="4" name="Picture 3" descr="A diagram of a server&#10;&#10;Description automatically generated">
            <a:extLst>
              <a:ext uri="{FF2B5EF4-FFF2-40B4-BE49-F238E27FC236}">
                <a16:creationId xmlns:a16="http://schemas.microsoft.com/office/drawing/2014/main" id="{1503D712-A04A-5901-F53C-D93E36B84CC2}"/>
              </a:ext>
            </a:extLst>
          </p:cNvPr>
          <p:cNvPicPr>
            <a:picLocks noChangeAspect="1"/>
          </p:cNvPicPr>
          <p:nvPr/>
        </p:nvPicPr>
        <p:blipFill>
          <a:blip r:embed="rId2"/>
          <a:stretch>
            <a:fillRect/>
          </a:stretch>
        </p:blipFill>
        <p:spPr>
          <a:xfrm>
            <a:off x="7239001" y="2005012"/>
            <a:ext cx="4750594" cy="2847975"/>
          </a:xfrm>
          <a:prstGeom prst="rect">
            <a:avLst/>
          </a:prstGeom>
        </p:spPr>
      </p:pic>
    </p:spTree>
    <p:extLst>
      <p:ext uri="{BB962C8B-B14F-4D97-AF65-F5344CB8AC3E}">
        <p14:creationId xmlns:p14="http://schemas.microsoft.com/office/powerpoint/2010/main" val="960460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EC682-C7E0-3A0F-BF83-D6DBDB581FF4}"/>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AC0F9091-42EA-E4E6-F2ED-619F19F9A74B}"/>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042C3782-0545-C2F4-E832-E8F37AB99B66}"/>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40E368B1-6426-A888-211D-D699978B0F4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23</a:t>
            </a:fld>
            <a:endParaRPr lang="en-US" dirty="0"/>
          </a:p>
        </p:txBody>
      </p:sp>
      <p:sp>
        <p:nvSpPr>
          <p:cNvPr id="17" name="Text Placeholder 16">
            <a:extLst>
              <a:ext uri="{FF2B5EF4-FFF2-40B4-BE49-F238E27FC236}">
                <a16:creationId xmlns:a16="http://schemas.microsoft.com/office/drawing/2014/main" id="{188856F3-BA50-1109-8A9B-FEDAC79888E7}"/>
              </a:ext>
            </a:extLst>
          </p:cNvPr>
          <p:cNvSpPr>
            <a:spLocks noGrp="1"/>
          </p:cNvSpPr>
          <p:nvPr>
            <p:ph type="body" idx="1"/>
          </p:nvPr>
        </p:nvSpPr>
        <p:spPr>
          <a:xfrm>
            <a:off x="1826510" y="729061"/>
            <a:ext cx="9526162" cy="823912"/>
          </a:xfrm>
        </p:spPr>
        <p:txBody>
          <a:bodyPr/>
          <a:lstStyle/>
          <a:p>
            <a:r>
              <a:rPr lang="en-US" sz="2800"/>
              <a:t>8. File upload</a:t>
            </a:r>
            <a:endParaRPr lang="en-US"/>
          </a:p>
        </p:txBody>
      </p:sp>
      <p:sp>
        <p:nvSpPr>
          <p:cNvPr id="23" name="Content Placeholder 22">
            <a:extLst>
              <a:ext uri="{FF2B5EF4-FFF2-40B4-BE49-F238E27FC236}">
                <a16:creationId xmlns:a16="http://schemas.microsoft.com/office/drawing/2014/main" id="{0D1E1221-DF61-EE55-8F1F-565619E2563E}"/>
              </a:ext>
            </a:extLst>
          </p:cNvPr>
          <p:cNvSpPr>
            <a:spLocks noGrp="1"/>
          </p:cNvSpPr>
          <p:nvPr>
            <p:ph sz="half" idx="2"/>
          </p:nvPr>
        </p:nvSpPr>
        <p:spPr>
          <a:xfrm>
            <a:off x="1278823" y="2441576"/>
            <a:ext cx="4817589" cy="3021803"/>
          </a:xfrm>
        </p:spPr>
        <p:txBody>
          <a:bodyPr vert="horz" lIns="91440" tIns="45720" rIns="91440" bIns="45720" rtlCol="0" anchor="t">
            <a:normAutofit/>
          </a:bodyPr>
          <a:lstStyle/>
          <a:p>
            <a:r>
              <a:rPr lang="en-US" sz="2000" dirty="0">
                <a:ea typeface="+mn-lt"/>
                <a:cs typeface="+mn-lt"/>
              </a:rPr>
              <a:t>All file uploads must be validated and given a new name(preferably random)and the extension must be verified at backend. Example: rev_shell.php.png will be renamed to ss123.png. This prevents against file upload vulnerabilities.</a:t>
            </a:r>
          </a:p>
        </p:txBody>
      </p:sp>
      <p:pic>
        <p:nvPicPr>
          <p:cNvPr id="2" name="Picture 1" descr="A diagram of a file upload&#10;&#10;Description automatically generated">
            <a:extLst>
              <a:ext uri="{FF2B5EF4-FFF2-40B4-BE49-F238E27FC236}">
                <a16:creationId xmlns:a16="http://schemas.microsoft.com/office/drawing/2014/main" id="{DB1B05A1-FB0F-6A57-4CC3-6397285564AA}"/>
              </a:ext>
            </a:extLst>
          </p:cNvPr>
          <p:cNvPicPr>
            <a:picLocks noChangeAspect="1"/>
          </p:cNvPicPr>
          <p:nvPr/>
        </p:nvPicPr>
        <p:blipFill>
          <a:blip r:embed="rId2"/>
          <a:stretch>
            <a:fillRect/>
          </a:stretch>
        </p:blipFill>
        <p:spPr>
          <a:xfrm>
            <a:off x="6096000" y="1710278"/>
            <a:ext cx="6096000" cy="3199319"/>
          </a:xfrm>
          <a:prstGeom prst="rect">
            <a:avLst/>
          </a:prstGeom>
        </p:spPr>
      </p:pic>
    </p:spTree>
    <p:extLst>
      <p:ext uri="{BB962C8B-B14F-4D97-AF65-F5344CB8AC3E}">
        <p14:creationId xmlns:p14="http://schemas.microsoft.com/office/powerpoint/2010/main" val="2943243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4C1D3-84B6-CBF7-3B60-2FF632E3D3F6}"/>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96F8D3F7-D1ED-5371-F2AD-E29B7A32E8A6}"/>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B7481568-A26E-81A3-8812-0CF62D992FE9}"/>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676AF72C-4736-45CB-97DC-43C2EBCECBA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sp>
        <p:nvSpPr>
          <p:cNvPr id="17" name="Text Placeholder 16">
            <a:extLst>
              <a:ext uri="{FF2B5EF4-FFF2-40B4-BE49-F238E27FC236}">
                <a16:creationId xmlns:a16="http://schemas.microsoft.com/office/drawing/2014/main" id="{B3164B46-7993-10B4-78A9-9E6E00DEA16F}"/>
              </a:ext>
            </a:extLst>
          </p:cNvPr>
          <p:cNvSpPr>
            <a:spLocks noGrp="1"/>
          </p:cNvSpPr>
          <p:nvPr>
            <p:ph type="body" idx="1"/>
          </p:nvPr>
        </p:nvSpPr>
        <p:spPr>
          <a:xfrm>
            <a:off x="1826510" y="729061"/>
            <a:ext cx="9526162" cy="823912"/>
          </a:xfrm>
        </p:spPr>
        <p:txBody>
          <a:bodyPr/>
          <a:lstStyle/>
          <a:p>
            <a:r>
              <a:rPr lang="en-US" sz="2800" dirty="0"/>
              <a:t>9. Use CSRF TOKENS</a:t>
            </a:r>
            <a:endParaRPr lang="en-US" dirty="0"/>
          </a:p>
        </p:txBody>
      </p:sp>
      <p:sp>
        <p:nvSpPr>
          <p:cNvPr id="23" name="Content Placeholder 22">
            <a:extLst>
              <a:ext uri="{FF2B5EF4-FFF2-40B4-BE49-F238E27FC236}">
                <a16:creationId xmlns:a16="http://schemas.microsoft.com/office/drawing/2014/main" id="{79A0822E-5C91-D890-5A12-DA1B032E811F}"/>
              </a:ext>
            </a:extLst>
          </p:cNvPr>
          <p:cNvSpPr>
            <a:spLocks noGrp="1"/>
          </p:cNvSpPr>
          <p:nvPr>
            <p:ph sz="half" idx="2"/>
          </p:nvPr>
        </p:nvSpPr>
        <p:spPr>
          <a:xfrm>
            <a:off x="1278823" y="2441576"/>
            <a:ext cx="4817589" cy="3021803"/>
          </a:xfrm>
        </p:spPr>
        <p:txBody>
          <a:bodyPr vert="horz" lIns="91440" tIns="45720" rIns="91440" bIns="45720" rtlCol="0" anchor="t">
            <a:normAutofit/>
          </a:bodyPr>
          <a:lstStyle/>
          <a:p>
            <a:r>
              <a:rPr lang="en-US" sz="2000" dirty="0">
                <a:ea typeface="+mn-lt"/>
                <a:cs typeface="+mn-lt"/>
              </a:rPr>
              <a:t>To prevent Cross-Site Request Forgery all requests must be accompanied by a CSRF token. One way to do it is using HTTP only cookies and creating one cookie per session which must be in URL params of every subsequent request. For validation URL token and cookie token must match.</a:t>
            </a:r>
            <a:endParaRPr lang="en-US" sz="2000" dirty="0"/>
          </a:p>
        </p:txBody>
      </p:sp>
      <p:pic>
        <p:nvPicPr>
          <p:cNvPr id="4" name="Picture 3" descr="A diagram of a computer system&#10;&#10;Description automatically generated">
            <a:extLst>
              <a:ext uri="{FF2B5EF4-FFF2-40B4-BE49-F238E27FC236}">
                <a16:creationId xmlns:a16="http://schemas.microsoft.com/office/drawing/2014/main" id="{A64A4199-2872-88EC-7B57-8169516DEEEA}"/>
              </a:ext>
            </a:extLst>
          </p:cNvPr>
          <p:cNvPicPr>
            <a:picLocks noChangeAspect="1"/>
          </p:cNvPicPr>
          <p:nvPr/>
        </p:nvPicPr>
        <p:blipFill>
          <a:blip r:embed="rId2"/>
          <a:stretch>
            <a:fillRect/>
          </a:stretch>
        </p:blipFill>
        <p:spPr>
          <a:xfrm>
            <a:off x="6365352" y="1407319"/>
            <a:ext cx="5795422" cy="4269581"/>
          </a:xfrm>
          <a:prstGeom prst="rect">
            <a:avLst/>
          </a:prstGeom>
        </p:spPr>
      </p:pic>
    </p:spTree>
    <p:extLst>
      <p:ext uri="{BB962C8B-B14F-4D97-AF65-F5344CB8AC3E}">
        <p14:creationId xmlns:p14="http://schemas.microsoft.com/office/powerpoint/2010/main" val="2024536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582F7-D46F-CEC3-BD27-9A97ABC20462}"/>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DAE0A473-8CA4-2167-978D-3C7E379E66DA}"/>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CAD10646-DA53-EE29-BA45-32440DEE3329}"/>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753328F9-817B-690C-51E3-F9319E83567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25</a:t>
            </a:fld>
            <a:endParaRPr lang="en-US" dirty="0"/>
          </a:p>
        </p:txBody>
      </p:sp>
      <p:sp>
        <p:nvSpPr>
          <p:cNvPr id="17" name="Text Placeholder 16">
            <a:extLst>
              <a:ext uri="{FF2B5EF4-FFF2-40B4-BE49-F238E27FC236}">
                <a16:creationId xmlns:a16="http://schemas.microsoft.com/office/drawing/2014/main" id="{6DA2941E-F38A-7230-063B-AD6E9CABEE77}"/>
              </a:ext>
            </a:extLst>
          </p:cNvPr>
          <p:cNvSpPr>
            <a:spLocks noGrp="1"/>
          </p:cNvSpPr>
          <p:nvPr>
            <p:ph type="body" idx="1"/>
          </p:nvPr>
        </p:nvSpPr>
        <p:spPr>
          <a:xfrm>
            <a:off x="1826510" y="729061"/>
            <a:ext cx="9526162" cy="823912"/>
          </a:xfrm>
        </p:spPr>
        <p:txBody>
          <a:bodyPr/>
          <a:lstStyle/>
          <a:p>
            <a:r>
              <a:rPr lang="en-US" sz="2800"/>
              <a:t>10. Cookie policies</a:t>
            </a:r>
            <a:endParaRPr lang="en-US"/>
          </a:p>
        </p:txBody>
      </p:sp>
      <p:sp>
        <p:nvSpPr>
          <p:cNvPr id="23" name="Content Placeholder 22">
            <a:extLst>
              <a:ext uri="{FF2B5EF4-FFF2-40B4-BE49-F238E27FC236}">
                <a16:creationId xmlns:a16="http://schemas.microsoft.com/office/drawing/2014/main" id="{F903604C-31CF-1145-624D-F44E24C9FEF4}"/>
              </a:ext>
            </a:extLst>
          </p:cNvPr>
          <p:cNvSpPr>
            <a:spLocks noGrp="1"/>
          </p:cNvSpPr>
          <p:nvPr>
            <p:ph sz="half" idx="2"/>
          </p:nvPr>
        </p:nvSpPr>
        <p:spPr>
          <a:xfrm>
            <a:off x="1278823" y="2441576"/>
            <a:ext cx="4817589" cy="3021803"/>
          </a:xfrm>
        </p:spPr>
        <p:txBody>
          <a:bodyPr vert="horz" lIns="91440" tIns="45720" rIns="91440" bIns="45720" rtlCol="0" anchor="t">
            <a:normAutofit/>
          </a:bodyPr>
          <a:lstStyle/>
          <a:p>
            <a:r>
              <a:rPr lang="en-US" sz="2000" dirty="0">
                <a:ea typeface="+mn-lt"/>
                <a:cs typeface="+mn-lt"/>
              </a:rPr>
              <a:t>Cookies must always be </a:t>
            </a:r>
            <a:r>
              <a:rPr lang="en-US" sz="2000" dirty="0" err="1">
                <a:ea typeface="+mn-lt"/>
                <a:cs typeface="+mn-lt"/>
              </a:rPr>
              <a:t>HttpOnly</a:t>
            </a:r>
            <a:r>
              <a:rPr lang="en-US" sz="2000" dirty="0">
                <a:ea typeface="+mn-lt"/>
                <a:cs typeface="+mn-lt"/>
              </a:rPr>
              <a:t> and Secure. </a:t>
            </a:r>
            <a:r>
              <a:rPr lang="en-US" sz="2000" dirty="0" err="1">
                <a:ea typeface="+mn-lt"/>
                <a:cs typeface="+mn-lt"/>
              </a:rPr>
              <a:t>HttpOnly</a:t>
            </a:r>
            <a:r>
              <a:rPr lang="en-US" sz="2000" dirty="0">
                <a:ea typeface="+mn-lt"/>
                <a:cs typeface="+mn-lt"/>
              </a:rPr>
              <a:t> cookies cannot be accessed via the page’s </a:t>
            </a:r>
            <a:r>
              <a:rPr lang="en-US" sz="2000" dirty="0" err="1">
                <a:ea typeface="+mn-lt"/>
                <a:cs typeface="+mn-lt"/>
              </a:rPr>
              <a:t>javascript</a:t>
            </a:r>
            <a:r>
              <a:rPr lang="en-US" sz="2000" dirty="0">
                <a:ea typeface="+mn-lt"/>
                <a:cs typeface="+mn-lt"/>
              </a:rPr>
              <a:t> hence renders Cross-site scripting useless and Secure cookies are only sent over https connections, so they prevent against network and sniffing attacks.</a:t>
            </a:r>
            <a:endParaRPr lang="en-US" dirty="0"/>
          </a:p>
        </p:txBody>
      </p:sp>
      <p:pic>
        <p:nvPicPr>
          <p:cNvPr id="2" name="Graphic 1">
            <a:extLst>
              <a:ext uri="{FF2B5EF4-FFF2-40B4-BE49-F238E27FC236}">
                <a16:creationId xmlns:a16="http://schemas.microsoft.com/office/drawing/2014/main" id="{0A1AC1DE-C734-183C-DA8A-ED257F6266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60394" y="1371600"/>
            <a:ext cx="5486400" cy="4114800"/>
          </a:xfrm>
          <a:prstGeom prst="rect">
            <a:avLst/>
          </a:prstGeom>
        </p:spPr>
      </p:pic>
    </p:spTree>
    <p:extLst>
      <p:ext uri="{BB962C8B-B14F-4D97-AF65-F5344CB8AC3E}">
        <p14:creationId xmlns:p14="http://schemas.microsoft.com/office/powerpoint/2010/main" val="1517435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9745D-C141-BC5C-4C41-9B759EAB7505}"/>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DDDD6A1-518B-487B-2550-CB9E67B99D8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7F8D72FE-DCDF-D32E-3B74-DC3434D2CFC3}"/>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11A47120-6954-7E65-A390-79D976011BC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17" name="Text Placeholder 16">
            <a:extLst>
              <a:ext uri="{FF2B5EF4-FFF2-40B4-BE49-F238E27FC236}">
                <a16:creationId xmlns:a16="http://schemas.microsoft.com/office/drawing/2014/main" id="{911D2612-DC22-1958-465E-947ED84F9D3B}"/>
              </a:ext>
            </a:extLst>
          </p:cNvPr>
          <p:cNvSpPr>
            <a:spLocks noGrp="1"/>
          </p:cNvSpPr>
          <p:nvPr>
            <p:ph type="body" idx="1"/>
          </p:nvPr>
        </p:nvSpPr>
        <p:spPr>
          <a:xfrm>
            <a:off x="1826510" y="729061"/>
            <a:ext cx="9526162" cy="823912"/>
          </a:xfrm>
        </p:spPr>
        <p:txBody>
          <a:bodyPr/>
          <a:lstStyle/>
          <a:p>
            <a:r>
              <a:rPr lang="en-US" sz="2800"/>
              <a:t>11. Encryption and signing</a:t>
            </a:r>
            <a:endParaRPr lang="en-US"/>
          </a:p>
        </p:txBody>
      </p:sp>
      <p:sp>
        <p:nvSpPr>
          <p:cNvPr id="23" name="Content Placeholder 22">
            <a:extLst>
              <a:ext uri="{FF2B5EF4-FFF2-40B4-BE49-F238E27FC236}">
                <a16:creationId xmlns:a16="http://schemas.microsoft.com/office/drawing/2014/main" id="{0E19303B-CCF3-1EE2-EC78-E9E842759882}"/>
              </a:ext>
            </a:extLst>
          </p:cNvPr>
          <p:cNvSpPr>
            <a:spLocks noGrp="1"/>
          </p:cNvSpPr>
          <p:nvPr>
            <p:ph sz="half" idx="2"/>
          </p:nvPr>
        </p:nvSpPr>
        <p:spPr>
          <a:xfrm>
            <a:off x="1278823" y="2441576"/>
            <a:ext cx="4817589" cy="3021803"/>
          </a:xfrm>
        </p:spPr>
        <p:txBody>
          <a:bodyPr vert="horz" lIns="91440" tIns="45720" rIns="91440" bIns="45720" rtlCol="0" anchor="t">
            <a:normAutofit/>
          </a:bodyPr>
          <a:lstStyle/>
          <a:p>
            <a:r>
              <a:rPr lang="en-US" sz="2000" dirty="0">
                <a:ea typeface="+mn-lt"/>
                <a:cs typeface="+mn-lt"/>
              </a:rPr>
              <a:t>Any data being kept at the client side should always be signed to prevent unauthorized tampering. All sensitive data must be stored in encrypted form to prevent against sniffing attacks.</a:t>
            </a:r>
          </a:p>
        </p:txBody>
      </p:sp>
      <p:pic>
        <p:nvPicPr>
          <p:cNvPr id="3" name="Picture 2" descr="A diagram of a person with a computer&#10;&#10;Description automatically generated">
            <a:extLst>
              <a:ext uri="{FF2B5EF4-FFF2-40B4-BE49-F238E27FC236}">
                <a16:creationId xmlns:a16="http://schemas.microsoft.com/office/drawing/2014/main" id="{E86CD095-EC20-7615-F695-96FBDB5DA281}"/>
              </a:ext>
            </a:extLst>
          </p:cNvPr>
          <p:cNvPicPr>
            <a:picLocks noChangeAspect="1"/>
          </p:cNvPicPr>
          <p:nvPr/>
        </p:nvPicPr>
        <p:blipFill rotWithShape="1">
          <a:blip r:embed="rId2"/>
          <a:srcRect t="199" r="-449" b="9950"/>
          <a:stretch/>
        </p:blipFill>
        <p:spPr>
          <a:xfrm>
            <a:off x="7100888" y="1714500"/>
            <a:ext cx="4812518" cy="3874535"/>
          </a:xfrm>
          <a:prstGeom prst="rect">
            <a:avLst/>
          </a:prstGeom>
        </p:spPr>
      </p:pic>
    </p:spTree>
    <p:extLst>
      <p:ext uri="{BB962C8B-B14F-4D97-AF65-F5344CB8AC3E}">
        <p14:creationId xmlns:p14="http://schemas.microsoft.com/office/powerpoint/2010/main" val="2246376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F9EE1-EADD-9B09-10E0-F0947DB8838E}"/>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8F0DA39C-DC7E-51AD-28BB-31954826DB96}"/>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7FD20462-9A0E-EFCB-9BFA-D71D198FE542}"/>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B6F4E308-F181-8CBA-1F9C-05FF0A26A2D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27</a:t>
            </a:fld>
            <a:endParaRPr lang="en-US" dirty="0"/>
          </a:p>
        </p:txBody>
      </p:sp>
      <p:sp>
        <p:nvSpPr>
          <p:cNvPr id="17" name="Text Placeholder 16">
            <a:extLst>
              <a:ext uri="{FF2B5EF4-FFF2-40B4-BE49-F238E27FC236}">
                <a16:creationId xmlns:a16="http://schemas.microsoft.com/office/drawing/2014/main" id="{A3627129-BA37-1142-01E9-95E973B66D66}"/>
              </a:ext>
            </a:extLst>
          </p:cNvPr>
          <p:cNvSpPr>
            <a:spLocks noGrp="1"/>
          </p:cNvSpPr>
          <p:nvPr>
            <p:ph type="body" idx="1"/>
          </p:nvPr>
        </p:nvSpPr>
        <p:spPr>
          <a:xfrm>
            <a:off x="1826510" y="729061"/>
            <a:ext cx="9526162" cy="823912"/>
          </a:xfrm>
        </p:spPr>
        <p:txBody>
          <a:bodyPr/>
          <a:lstStyle/>
          <a:p>
            <a:r>
              <a:rPr lang="en-US" sz="2800"/>
              <a:t>12. parameter authentication</a:t>
            </a:r>
            <a:endParaRPr lang="en-US"/>
          </a:p>
        </p:txBody>
      </p:sp>
      <p:sp>
        <p:nvSpPr>
          <p:cNvPr id="23" name="Content Placeholder 22">
            <a:extLst>
              <a:ext uri="{FF2B5EF4-FFF2-40B4-BE49-F238E27FC236}">
                <a16:creationId xmlns:a16="http://schemas.microsoft.com/office/drawing/2014/main" id="{ECEA6B91-29D9-29DB-8AE2-BDB01115A41B}"/>
              </a:ext>
            </a:extLst>
          </p:cNvPr>
          <p:cNvSpPr>
            <a:spLocks noGrp="1"/>
          </p:cNvSpPr>
          <p:nvPr>
            <p:ph sz="half" idx="2"/>
          </p:nvPr>
        </p:nvSpPr>
        <p:spPr>
          <a:xfrm>
            <a:off x="1278823" y="2441576"/>
            <a:ext cx="4912838" cy="3021803"/>
          </a:xfrm>
        </p:spPr>
        <p:txBody>
          <a:bodyPr vert="horz" lIns="91440" tIns="45720" rIns="91440" bIns="45720" rtlCol="0" anchor="t">
            <a:normAutofit/>
          </a:bodyPr>
          <a:lstStyle/>
          <a:p>
            <a:r>
              <a:rPr lang="en-US" sz="2000" dirty="0">
                <a:ea typeface="+mn-lt"/>
                <a:cs typeface="+mn-lt"/>
              </a:rPr>
              <a:t>Unauthenticated parameters can lead to unwanted redirects and XSS attacks. These parameters can be given values that are executable code snippets or redirect to malicious page after some action. Hence, it is important to validate parameters.</a:t>
            </a:r>
            <a:endParaRPr lang="en-US" dirty="0"/>
          </a:p>
        </p:txBody>
      </p:sp>
      <p:pic>
        <p:nvPicPr>
          <p:cNvPr id="2" name="Picture 1" descr="A screenshot of a computer&#10;&#10;Description automatically generated">
            <a:extLst>
              <a:ext uri="{FF2B5EF4-FFF2-40B4-BE49-F238E27FC236}">
                <a16:creationId xmlns:a16="http://schemas.microsoft.com/office/drawing/2014/main" id="{25608654-CD64-54AF-1025-93265BC174A9}"/>
              </a:ext>
            </a:extLst>
          </p:cNvPr>
          <p:cNvPicPr>
            <a:picLocks noChangeAspect="1"/>
          </p:cNvPicPr>
          <p:nvPr/>
        </p:nvPicPr>
        <p:blipFill rotWithShape="1">
          <a:blip r:embed="rId2"/>
          <a:srcRect r="5104" b="-273"/>
          <a:stretch/>
        </p:blipFill>
        <p:spPr>
          <a:xfrm>
            <a:off x="6600151" y="1812131"/>
            <a:ext cx="5039882" cy="45434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4663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8DF85-FF5B-DB70-BA9A-9DF92380D517}"/>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E4DFC628-4EBA-7D3A-F292-0FE353512D6C}"/>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88504AF8-A2B4-A9BF-164C-9B1024A584BC}"/>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E7079D4D-6BDB-1EB6-7221-84078AC3CA2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28</a:t>
            </a:fld>
            <a:endParaRPr lang="en-US" dirty="0"/>
          </a:p>
        </p:txBody>
      </p:sp>
      <p:sp>
        <p:nvSpPr>
          <p:cNvPr id="17" name="Text Placeholder 16">
            <a:extLst>
              <a:ext uri="{FF2B5EF4-FFF2-40B4-BE49-F238E27FC236}">
                <a16:creationId xmlns:a16="http://schemas.microsoft.com/office/drawing/2014/main" id="{B081C10E-5F38-00E2-BA89-BAB0E8B3392C}"/>
              </a:ext>
            </a:extLst>
          </p:cNvPr>
          <p:cNvSpPr>
            <a:spLocks noGrp="1"/>
          </p:cNvSpPr>
          <p:nvPr>
            <p:ph type="body" idx="1"/>
          </p:nvPr>
        </p:nvSpPr>
        <p:spPr>
          <a:xfrm>
            <a:off x="1826510" y="729061"/>
            <a:ext cx="9526162" cy="823912"/>
          </a:xfrm>
        </p:spPr>
        <p:txBody>
          <a:bodyPr/>
          <a:lstStyle/>
          <a:p>
            <a:r>
              <a:rPr lang="en-US" sz="2800"/>
              <a:t>13. PROPER ERROR HANDLING</a:t>
            </a:r>
            <a:endParaRPr lang="en-US"/>
          </a:p>
        </p:txBody>
      </p:sp>
      <p:sp>
        <p:nvSpPr>
          <p:cNvPr id="23" name="Content Placeholder 22">
            <a:extLst>
              <a:ext uri="{FF2B5EF4-FFF2-40B4-BE49-F238E27FC236}">
                <a16:creationId xmlns:a16="http://schemas.microsoft.com/office/drawing/2014/main" id="{ED42CF8B-2D35-5119-AB8B-C7A9B7E45799}"/>
              </a:ext>
            </a:extLst>
          </p:cNvPr>
          <p:cNvSpPr>
            <a:spLocks noGrp="1"/>
          </p:cNvSpPr>
          <p:nvPr>
            <p:ph sz="half" idx="2"/>
          </p:nvPr>
        </p:nvSpPr>
        <p:spPr>
          <a:xfrm>
            <a:off x="1278823" y="2441576"/>
            <a:ext cx="4912838" cy="3021803"/>
          </a:xfrm>
        </p:spPr>
        <p:txBody>
          <a:bodyPr vert="horz" lIns="91440" tIns="45720" rIns="91440" bIns="45720" rtlCol="0" anchor="t">
            <a:normAutofit/>
          </a:bodyPr>
          <a:lstStyle/>
          <a:p>
            <a:r>
              <a:rPr lang="en-US" sz="2000" dirty="0">
                <a:ea typeface="+mn-lt"/>
                <a:cs typeface="+mn-lt"/>
              </a:rPr>
              <a:t>All exceptions must be handled to prevent data leakage from errors and DoS attacks which crash the server repeatedly. A global catch block(in Java) or an error catching middleware(in Node) at the end of your request line should always be present to ensure that uncaught exceptions do not crash your server instance.</a:t>
            </a:r>
          </a:p>
        </p:txBody>
      </p:sp>
      <p:pic>
        <p:nvPicPr>
          <p:cNvPr id="3" name="Picture 2" descr="A screenshot of a computer program&#10;&#10;Description automatically generated">
            <a:extLst>
              <a:ext uri="{FF2B5EF4-FFF2-40B4-BE49-F238E27FC236}">
                <a16:creationId xmlns:a16="http://schemas.microsoft.com/office/drawing/2014/main" id="{BEEF8910-928B-3986-88A4-5E8E53590CF6}"/>
              </a:ext>
            </a:extLst>
          </p:cNvPr>
          <p:cNvPicPr>
            <a:picLocks noChangeAspect="1"/>
          </p:cNvPicPr>
          <p:nvPr/>
        </p:nvPicPr>
        <p:blipFill rotWithShape="1">
          <a:blip r:embed="rId2"/>
          <a:srcRect l="586" r="18164" b="461"/>
          <a:stretch/>
        </p:blipFill>
        <p:spPr>
          <a:xfrm>
            <a:off x="6191249" y="2440352"/>
            <a:ext cx="5869789" cy="3025097"/>
          </a:xfrm>
          <a:prstGeom prst="rect">
            <a:avLst/>
          </a:prstGeom>
        </p:spPr>
      </p:pic>
    </p:spTree>
    <p:extLst>
      <p:ext uri="{BB962C8B-B14F-4D97-AF65-F5344CB8AC3E}">
        <p14:creationId xmlns:p14="http://schemas.microsoft.com/office/powerpoint/2010/main" val="1012740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48157-7D68-2D67-D5FB-25922F13EDA4}"/>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3DCEAE40-4865-A34E-FDFB-592850E2E607}"/>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670D3033-8B04-6A16-7924-6F3F18556D43}"/>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E2CFC30A-5ACB-3FBA-0FF9-A48745ECCE9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29</a:t>
            </a:fld>
            <a:endParaRPr lang="en-US" dirty="0"/>
          </a:p>
        </p:txBody>
      </p:sp>
      <p:sp>
        <p:nvSpPr>
          <p:cNvPr id="17" name="Text Placeholder 16">
            <a:extLst>
              <a:ext uri="{FF2B5EF4-FFF2-40B4-BE49-F238E27FC236}">
                <a16:creationId xmlns:a16="http://schemas.microsoft.com/office/drawing/2014/main" id="{5188247D-980B-8D0D-4D13-4ECFA123A765}"/>
              </a:ext>
            </a:extLst>
          </p:cNvPr>
          <p:cNvSpPr>
            <a:spLocks noGrp="1"/>
          </p:cNvSpPr>
          <p:nvPr>
            <p:ph type="body" idx="1"/>
          </p:nvPr>
        </p:nvSpPr>
        <p:spPr>
          <a:xfrm>
            <a:off x="1826510" y="729061"/>
            <a:ext cx="9526162" cy="823912"/>
          </a:xfrm>
        </p:spPr>
        <p:txBody>
          <a:bodyPr/>
          <a:lstStyle/>
          <a:p>
            <a:r>
              <a:rPr lang="en-US" sz="2800"/>
              <a:t>14. Logging</a:t>
            </a:r>
            <a:endParaRPr lang="en-US"/>
          </a:p>
        </p:txBody>
      </p:sp>
      <p:sp>
        <p:nvSpPr>
          <p:cNvPr id="23" name="Content Placeholder 22">
            <a:extLst>
              <a:ext uri="{FF2B5EF4-FFF2-40B4-BE49-F238E27FC236}">
                <a16:creationId xmlns:a16="http://schemas.microsoft.com/office/drawing/2014/main" id="{4D6484D4-8018-C753-FD02-792FA3E2112D}"/>
              </a:ext>
            </a:extLst>
          </p:cNvPr>
          <p:cNvSpPr>
            <a:spLocks noGrp="1"/>
          </p:cNvSpPr>
          <p:nvPr>
            <p:ph sz="half" idx="2"/>
          </p:nvPr>
        </p:nvSpPr>
        <p:spPr>
          <a:xfrm>
            <a:off x="1278823" y="2441576"/>
            <a:ext cx="4817589" cy="3021803"/>
          </a:xfrm>
        </p:spPr>
        <p:txBody>
          <a:bodyPr vert="horz" lIns="91440" tIns="45720" rIns="91440" bIns="45720" rtlCol="0" anchor="t">
            <a:normAutofit/>
          </a:bodyPr>
          <a:lstStyle/>
          <a:p>
            <a:r>
              <a:rPr lang="en-US" sz="2000" dirty="0">
                <a:ea typeface="+mn-lt"/>
                <a:cs typeface="+mn-lt"/>
              </a:rPr>
              <a:t>Proper logging with extensive details must be put in place for server activities so that active threat detecting models(like SIEM) and security auditors can effectively detect attacks and take preventive measures.</a:t>
            </a:r>
            <a:endParaRPr lang="en-US" dirty="0">
              <a:ea typeface="+mn-lt"/>
              <a:cs typeface="+mn-lt"/>
            </a:endParaRPr>
          </a:p>
          <a:p>
            <a:endParaRPr lang="en-US" sz="2000" dirty="0">
              <a:ea typeface="+mn-lt"/>
              <a:cs typeface="+mn-lt"/>
            </a:endParaRPr>
          </a:p>
        </p:txBody>
      </p:sp>
      <p:pic>
        <p:nvPicPr>
          <p:cNvPr id="2" name="Picture 1" descr="A diagram of a log analysis&#10;&#10;Description automatically generated">
            <a:extLst>
              <a:ext uri="{FF2B5EF4-FFF2-40B4-BE49-F238E27FC236}">
                <a16:creationId xmlns:a16="http://schemas.microsoft.com/office/drawing/2014/main" id="{5BA0AA10-3ABE-5B9E-D5DF-122A98519FF0}"/>
              </a:ext>
            </a:extLst>
          </p:cNvPr>
          <p:cNvPicPr>
            <a:picLocks noChangeAspect="1"/>
          </p:cNvPicPr>
          <p:nvPr/>
        </p:nvPicPr>
        <p:blipFill>
          <a:blip r:embed="rId2"/>
          <a:stretch>
            <a:fillRect/>
          </a:stretch>
        </p:blipFill>
        <p:spPr>
          <a:xfrm>
            <a:off x="6096000" y="1619250"/>
            <a:ext cx="6096000" cy="3810000"/>
          </a:xfrm>
          <a:prstGeom prst="rect">
            <a:avLst/>
          </a:prstGeom>
        </p:spPr>
      </p:pic>
    </p:spTree>
    <p:extLst>
      <p:ext uri="{BB962C8B-B14F-4D97-AF65-F5344CB8AC3E}">
        <p14:creationId xmlns:p14="http://schemas.microsoft.com/office/powerpoint/2010/main" val="249046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a:t>WE DEVIDE OUR APPLICATION INTO TWO COMPONENTS: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Autofit/>
          </a:bodyPr>
          <a:lstStyle/>
          <a:p>
            <a:r>
              <a:rPr lang="en-US" sz="2400"/>
              <a:t>CODEBASE SCANNER</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vert="horz" lIns="91440" tIns="45720" rIns="91440" bIns="45720" rtlCol="0" anchor="t">
            <a:normAutofit/>
          </a:bodyPr>
          <a:lstStyle/>
          <a:p>
            <a:r>
              <a:rPr lang="en-US" sz="1800" dirty="0"/>
              <a:t>Keep track of libraries and dependencies used in a codebase on a per project basis.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vert="horz" lIns="91440" tIns="45720" rIns="91440" bIns="45720" rtlCol="0" anchor="t">
            <a:normAutofit fontScale="92500" lnSpcReduction="10000"/>
          </a:bodyPr>
          <a:lstStyle/>
          <a:p>
            <a:r>
              <a:rPr lang="en-US" sz="2400"/>
              <a:t>SERVER AGENT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vert="horz" lIns="91440" tIns="45720" rIns="91440" bIns="45720" rtlCol="0" anchor="t">
            <a:normAutofit/>
          </a:bodyPr>
          <a:lstStyle/>
          <a:p>
            <a:r>
              <a:rPr lang="en-US" sz="1800" dirty="0"/>
              <a:t>Keeps track of packages and their versions installed across different servers.</a:t>
            </a:r>
          </a:p>
          <a:p>
            <a:endParaRPr lang="en-US" dirty="0"/>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TEAM-65</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9E8ED-1D43-9B72-8B72-3AEF94D5BB73}"/>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4147E748-782D-6A4F-6FFA-F6A8FFD2BAE8}"/>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D2456CA-EDB8-E0C2-B2B5-BF2EC964F6A6}"/>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0F18CDCF-18FA-0B69-BEB0-EB8F41E479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30</a:t>
            </a:fld>
            <a:endParaRPr lang="en-US" dirty="0"/>
          </a:p>
        </p:txBody>
      </p:sp>
      <p:sp>
        <p:nvSpPr>
          <p:cNvPr id="17" name="Text Placeholder 16">
            <a:extLst>
              <a:ext uri="{FF2B5EF4-FFF2-40B4-BE49-F238E27FC236}">
                <a16:creationId xmlns:a16="http://schemas.microsoft.com/office/drawing/2014/main" id="{9445B419-CE50-59C2-E48D-EF51B8574570}"/>
              </a:ext>
            </a:extLst>
          </p:cNvPr>
          <p:cNvSpPr>
            <a:spLocks noGrp="1"/>
          </p:cNvSpPr>
          <p:nvPr>
            <p:ph type="body" idx="1"/>
          </p:nvPr>
        </p:nvSpPr>
        <p:spPr>
          <a:xfrm>
            <a:off x="1826510" y="729061"/>
            <a:ext cx="9526162" cy="823912"/>
          </a:xfrm>
        </p:spPr>
        <p:txBody>
          <a:bodyPr/>
          <a:lstStyle/>
          <a:p>
            <a:r>
              <a:rPr lang="en-US" sz="2800"/>
              <a:t>15. Static serving</a:t>
            </a:r>
            <a:endParaRPr lang="en-US"/>
          </a:p>
        </p:txBody>
      </p:sp>
      <p:sp>
        <p:nvSpPr>
          <p:cNvPr id="23" name="Content Placeholder 22">
            <a:extLst>
              <a:ext uri="{FF2B5EF4-FFF2-40B4-BE49-F238E27FC236}">
                <a16:creationId xmlns:a16="http://schemas.microsoft.com/office/drawing/2014/main" id="{15AB7463-F606-83CB-F886-46144989DD38}"/>
              </a:ext>
            </a:extLst>
          </p:cNvPr>
          <p:cNvSpPr>
            <a:spLocks noGrp="1"/>
          </p:cNvSpPr>
          <p:nvPr>
            <p:ph sz="half" idx="2"/>
          </p:nvPr>
        </p:nvSpPr>
        <p:spPr>
          <a:xfrm>
            <a:off x="1278823" y="2441576"/>
            <a:ext cx="4734246" cy="3021803"/>
          </a:xfrm>
        </p:spPr>
        <p:txBody>
          <a:bodyPr vert="horz" lIns="91440" tIns="45720" rIns="91440" bIns="45720" rtlCol="0" anchor="t">
            <a:normAutofit/>
          </a:bodyPr>
          <a:lstStyle/>
          <a:p>
            <a:r>
              <a:rPr lang="en-US" sz="2000" dirty="0">
                <a:ea typeface="+mn-lt"/>
                <a:cs typeface="+mn-lt"/>
              </a:rPr>
              <a:t>Serving static directories is discouraged and use of static file serving is encouraged. This mitigates directory traversal as only authorized file are served and prevents code upload vulnerabilities as the uploader does not know where the uploaded files are stored on the server.</a:t>
            </a:r>
          </a:p>
          <a:p>
            <a:endParaRPr lang="en-US" sz="2000" dirty="0">
              <a:ea typeface="+mn-lt"/>
              <a:cs typeface="+mn-lt"/>
            </a:endParaRPr>
          </a:p>
          <a:p>
            <a:endParaRPr lang="en-US" sz="2000" dirty="0">
              <a:ea typeface="+mn-lt"/>
              <a:cs typeface="+mn-lt"/>
            </a:endParaRPr>
          </a:p>
        </p:txBody>
      </p:sp>
      <p:pic>
        <p:nvPicPr>
          <p:cNvPr id="3" name="Picture 2" descr="A diagram of a server&#10;&#10;Description automatically generated">
            <a:extLst>
              <a:ext uri="{FF2B5EF4-FFF2-40B4-BE49-F238E27FC236}">
                <a16:creationId xmlns:a16="http://schemas.microsoft.com/office/drawing/2014/main" id="{AF48EAB4-9861-3C62-272C-01185753EA51}"/>
              </a:ext>
            </a:extLst>
          </p:cNvPr>
          <p:cNvPicPr>
            <a:picLocks noChangeAspect="1"/>
          </p:cNvPicPr>
          <p:nvPr/>
        </p:nvPicPr>
        <p:blipFill>
          <a:blip r:embed="rId2"/>
          <a:stretch>
            <a:fillRect/>
          </a:stretch>
        </p:blipFill>
        <p:spPr>
          <a:xfrm>
            <a:off x="6274594" y="1790700"/>
            <a:ext cx="5917407" cy="3550444"/>
          </a:xfrm>
          <a:prstGeom prst="rect">
            <a:avLst/>
          </a:prstGeom>
        </p:spPr>
      </p:pic>
    </p:spTree>
    <p:extLst>
      <p:ext uri="{BB962C8B-B14F-4D97-AF65-F5344CB8AC3E}">
        <p14:creationId xmlns:p14="http://schemas.microsoft.com/office/powerpoint/2010/main" val="4454413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90F8-04AB-21F9-A00D-8005F28C50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C7BA8D-223B-B76C-D508-8A21F6EA00EE}"/>
              </a:ext>
            </a:extLst>
          </p:cNvPr>
          <p:cNvSpPr>
            <a:spLocks noGrp="1"/>
          </p:cNvSpPr>
          <p:nvPr>
            <p:ph type="ctrTitle"/>
          </p:nvPr>
        </p:nvSpPr>
        <p:spPr>
          <a:xfrm>
            <a:off x="6991350" y="2571235"/>
            <a:ext cx="4179570" cy="1715531"/>
          </a:xfrm>
        </p:spPr>
        <p:txBody>
          <a:bodyPr/>
          <a:lstStyle/>
          <a:p>
            <a:r>
              <a:rPr lang="en-US" dirty="0"/>
              <a:t>DEPLOYMENT </a:t>
            </a:r>
            <a:br>
              <a:rPr lang="en-US" dirty="0"/>
            </a:br>
            <a:r>
              <a:rPr lang="en-US" dirty="0"/>
              <a:t>GUIDELINES</a:t>
            </a:r>
          </a:p>
        </p:txBody>
      </p:sp>
    </p:spTree>
    <p:extLst>
      <p:ext uri="{BB962C8B-B14F-4D97-AF65-F5344CB8AC3E}">
        <p14:creationId xmlns:p14="http://schemas.microsoft.com/office/powerpoint/2010/main" val="271505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E6869-05F0-95F9-E40D-78396FDA57A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0A84F5B-9537-9E5F-6815-F4ECF2EF2EE8}"/>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FDFB7DA-45C6-D764-EBD4-2E8D141843E1}"/>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41A71C2A-6F62-5F11-B780-2D8AFA38C69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32</a:t>
            </a:fld>
            <a:endParaRPr lang="en-US" dirty="0"/>
          </a:p>
        </p:txBody>
      </p:sp>
      <p:sp>
        <p:nvSpPr>
          <p:cNvPr id="17" name="Text Placeholder 16">
            <a:extLst>
              <a:ext uri="{FF2B5EF4-FFF2-40B4-BE49-F238E27FC236}">
                <a16:creationId xmlns:a16="http://schemas.microsoft.com/office/drawing/2014/main" id="{745F851A-A974-48F1-D91C-B899C36C33D8}"/>
              </a:ext>
            </a:extLst>
          </p:cNvPr>
          <p:cNvSpPr>
            <a:spLocks noGrp="1"/>
          </p:cNvSpPr>
          <p:nvPr>
            <p:ph type="body" idx="1"/>
          </p:nvPr>
        </p:nvSpPr>
        <p:spPr>
          <a:xfrm>
            <a:off x="1826510" y="729061"/>
            <a:ext cx="9526162" cy="823912"/>
          </a:xfrm>
        </p:spPr>
        <p:txBody>
          <a:bodyPr/>
          <a:lstStyle/>
          <a:p>
            <a:pPr marL="514350" indent="-514350">
              <a:buAutoNum type="arabicPeriod"/>
            </a:pPr>
            <a:r>
              <a:rPr lang="en-US" sz="2800"/>
              <a:t>Secure defaults</a:t>
            </a:r>
          </a:p>
        </p:txBody>
      </p:sp>
      <p:sp>
        <p:nvSpPr>
          <p:cNvPr id="23" name="Content Placeholder 22">
            <a:extLst>
              <a:ext uri="{FF2B5EF4-FFF2-40B4-BE49-F238E27FC236}">
                <a16:creationId xmlns:a16="http://schemas.microsoft.com/office/drawing/2014/main" id="{AEB2F8F3-36EB-48A3-DA0A-2595B5FD0818}"/>
              </a:ext>
            </a:extLst>
          </p:cNvPr>
          <p:cNvSpPr>
            <a:spLocks noGrp="1"/>
          </p:cNvSpPr>
          <p:nvPr>
            <p:ph sz="half" idx="2"/>
          </p:nvPr>
        </p:nvSpPr>
        <p:spPr>
          <a:xfrm>
            <a:off x="1278823" y="2441576"/>
            <a:ext cx="4734246" cy="3021803"/>
          </a:xfrm>
        </p:spPr>
        <p:txBody>
          <a:bodyPr vert="horz" lIns="91440" tIns="45720" rIns="91440" bIns="45720" rtlCol="0" anchor="t">
            <a:normAutofit/>
          </a:bodyPr>
          <a:lstStyle/>
          <a:p>
            <a:r>
              <a:rPr lang="en-US" sz="2000" dirty="0">
                <a:ea typeface="+mn-lt"/>
                <a:cs typeface="+mn-lt"/>
              </a:rPr>
              <a:t>All your server and OS configurations must be the strictest policies defined in the </a:t>
            </a:r>
            <a:r>
              <a:rPr lang="en-US" sz="2000" dirty="0" err="1">
                <a:ea typeface="+mn-lt"/>
                <a:cs typeface="+mn-lt"/>
              </a:rPr>
              <a:t>base.conf</a:t>
            </a:r>
            <a:r>
              <a:rPr lang="en-US" sz="2000" dirty="0">
                <a:ea typeface="+mn-lt"/>
                <a:cs typeface="+mn-lt"/>
              </a:rPr>
              <a:t>(or any other configuration file) file which also serves as the default config file, all other config files overwrite the config parameters as required.</a:t>
            </a:r>
            <a:endParaRPr lang="en-US" dirty="0">
              <a:ea typeface="+mn-lt"/>
              <a:cs typeface="+mn-lt"/>
            </a:endParaRPr>
          </a:p>
          <a:p>
            <a:endParaRPr lang="en-US" sz="2000" dirty="0">
              <a:ea typeface="+mn-lt"/>
              <a:cs typeface="+mn-lt"/>
            </a:endParaRPr>
          </a:p>
          <a:p>
            <a:endParaRPr lang="en-US" sz="2000" dirty="0">
              <a:ea typeface="+mn-lt"/>
              <a:cs typeface="+mn-lt"/>
            </a:endParaRPr>
          </a:p>
        </p:txBody>
      </p:sp>
      <p:pic>
        <p:nvPicPr>
          <p:cNvPr id="2" name="Picture 1" descr="A screenshot of a computer program&#10;&#10;Description automatically generated">
            <a:extLst>
              <a:ext uri="{FF2B5EF4-FFF2-40B4-BE49-F238E27FC236}">
                <a16:creationId xmlns:a16="http://schemas.microsoft.com/office/drawing/2014/main" id="{C15E90EB-D268-1D76-9579-40395A2B6697}"/>
              </a:ext>
            </a:extLst>
          </p:cNvPr>
          <p:cNvPicPr>
            <a:picLocks noChangeAspect="1"/>
          </p:cNvPicPr>
          <p:nvPr/>
        </p:nvPicPr>
        <p:blipFill>
          <a:blip r:embed="rId2"/>
          <a:stretch>
            <a:fillRect/>
          </a:stretch>
        </p:blipFill>
        <p:spPr>
          <a:xfrm>
            <a:off x="6982386" y="2209800"/>
            <a:ext cx="4905935" cy="26849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27589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4155E-EFF3-8E2D-0720-272A220D0F1E}"/>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CA230E66-F897-662D-05B0-815DCAE5A84D}"/>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ACCB0EEA-1553-6495-9206-5AEEEA9C71A5}"/>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052892E6-A9B6-DA7D-0482-F71C4C236CD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33</a:t>
            </a:fld>
            <a:endParaRPr lang="en-US" dirty="0"/>
          </a:p>
        </p:txBody>
      </p:sp>
      <p:sp>
        <p:nvSpPr>
          <p:cNvPr id="17" name="Text Placeholder 16">
            <a:extLst>
              <a:ext uri="{FF2B5EF4-FFF2-40B4-BE49-F238E27FC236}">
                <a16:creationId xmlns:a16="http://schemas.microsoft.com/office/drawing/2014/main" id="{A9AE5B68-661B-60E8-FBC2-90F1F8600EA8}"/>
              </a:ext>
            </a:extLst>
          </p:cNvPr>
          <p:cNvSpPr>
            <a:spLocks noGrp="1"/>
          </p:cNvSpPr>
          <p:nvPr>
            <p:ph type="body" idx="1"/>
          </p:nvPr>
        </p:nvSpPr>
        <p:spPr>
          <a:xfrm>
            <a:off x="1826510" y="729061"/>
            <a:ext cx="9526162" cy="823912"/>
          </a:xfrm>
        </p:spPr>
        <p:txBody>
          <a:bodyPr/>
          <a:lstStyle/>
          <a:p>
            <a:r>
              <a:rPr lang="en-US" sz="2800" dirty="0"/>
              <a:t>2. Least </a:t>
            </a:r>
            <a:r>
              <a:rPr lang="en-US" sz="2800"/>
              <a:t>privilege</a:t>
            </a:r>
            <a:r>
              <a:rPr lang="en-US" sz="2800" dirty="0"/>
              <a:t> </a:t>
            </a:r>
          </a:p>
        </p:txBody>
      </p:sp>
      <p:sp>
        <p:nvSpPr>
          <p:cNvPr id="23" name="Content Placeholder 22">
            <a:extLst>
              <a:ext uri="{FF2B5EF4-FFF2-40B4-BE49-F238E27FC236}">
                <a16:creationId xmlns:a16="http://schemas.microsoft.com/office/drawing/2014/main" id="{47A404F6-775C-C408-8D2D-D7F07C641DAF}"/>
              </a:ext>
            </a:extLst>
          </p:cNvPr>
          <p:cNvSpPr>
            <a:spLocks noGrp="1"/>
          </p:cNvSpPr>
          <p:nvPr>
            <p:ph sz="half" idx="2"/>
          </p:nvPr>
        </p:nvSpPr>
        <p:spPr>
          <a:xfrm>
            <a:off x="1278823" y="2441576"/>
            <a:ext cx="4734246" cy="3021803"/>
          </a:xfrm>
        </p:spPr>
        <p:txBody>
          <a:bodyPr vert="horz" lIns="91440" tIns="45720" rIns="91440" bIns="45720" rtlCol="0" anchor="t">
            <a:normAutofit/>
          </a:bodyPr>
          <a:lstStyle/>
          <a:p>
            <a:r>
              <a:rPr lang="en-US" sz="2000" dirty="0">
                <a:ea typeface="+mn-lt"/>
                <a:cs typeface="+mn-lt"/>
              </a:rPr>
              <a:t>Server applications must be run with the least privilege required for it to function properly and serve the business logic. This helps control damage in case of breach and helps against privilege escalation and limits remote code execution.</a:t>
            </a:r>
            <a:endParaRPr lang="en-US" dirty="0">
              <a:ea typeface="+mn-lt"/>
              <a:cs typeface="+mn-lt"/>
            </a:endParaRPr>
          </a:p>
          <a:p>
            <a:endParaRPr lang="en-US" sz="2000" dirty="0">
              <a:ea typeface="+mn-lt"/>
              <a:cs typeface="+mn-lt"/>
            </a:endParaRPr>
          </a:p>
          <a:p>
            <a:endParaRPr lang="en-US" sz="2000" dirty="0">
              <a:ea typeface="+mn-lt"/>
              <a:cs typeface="+mn-lt"/>
            </a:endParaRPr>
          </a:p>
        </p:txBody>
      </p:sp>
      <p:pic>
        <p:nvPicPr>
          <p:cNvPr id="3" name="Picture 2" descr="A diagram of a network&#10;&#10;Description automatically generated">
            <a:extLst>
              <a:ext uri="{FF2B5EF4-FFF2-40B4-BE49-F238E27FC236}">
                <a16:creationId xmlns:a16="http://schemas.microsoft.com/office/drawing/2014/main" id="{A91B6D60-0924-C984-A3D6-725984594017}"/>
              </a:ext>
            </a:extLst>
          </p:cNvPr>
          <p:cNvPicPr>
            <a:picLocks noChangeAspect="1"/>
          </p:cNvPicPr>
          <p:nvPr/>
        </p:nvPicPr>
        <p:blipFill>
          <a:blip r:embed="rId2"/>
          <a:stretch>
            <a:fillRect/>
          </a:stretch>
        </p:blipFill>
        <p:spPr>
          <a:xfrm>
            <a:off x="8323986" y="1371600"/>
            <a:ext cx="3307803" cy="4114800"/>
          </a:xfrm>
          <a:prstGeom prst="rect">
            <a:avLst/>
          </a:prstGeom>
        </p:spPr>
      </p:pic>
    </p:spTree>
    <p:extLst>
      <p:ext uri="{BB962C8B-B14F-4D97-AF65-F5344CB8AC3E}">
        <p14:creationId xmlns:p14="http://schemas.microsoft.com/office/powerpoint/2010/main" val="2004312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1AD98-ECA2-3932-FE47-DA3670C9DE06}"/>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5B389E97-F269-1797-B515-17C425ED1E25}"/>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273BC815-B72D-9190-0CCB-B4A84648358F}"/>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6975D072-1832-9515-6FF9-E91948AFD54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34</a:t>
            </a:fld>
            <a:endParaRPr lang="en-US" dirty="0"/>
          </a:p>
        </p:txBody>
      </p:sp>
      <p:sp>
        <p:nvSpPr>
          <p:cNvPr id="17" name="Text Placeholder 16">
            <a:extLst>
              <a:ext uri="{FF2B5EF4-FFF2-40B4-BE49-F238E27FC236}">
                <a16:creationId xmlns:a16="http://schemas.microsoft.com/office/drawing/2014/main" id="{894F2F92-7730-9B71-59AC-4F26F0B41222}"/>
              </a:ext>
            </a:extLst>
          </p:cNvPr>
          <p:cNvSpPr>
            <a:spLocks noGrp="1"/>
          </p:cNvSpPr>
          <p:nvPr>
            <p:ph type="body" idx="1"/>
          </p:nvPr>
        </p:nvSpPr>
        <p:spPr>
          <a:xfrm>
            <a:off x="1826510" y="729061"/>
            <a:ext cx="9526162" cy="823912"/>
          </a:xfrm>
        </p:spPr>
        <p:txBody>
          <a:bodyPr/>
          <a:lstStyle/>
          <a:p>
            <a:r>
              <a:rPr lang="en-US" sz="2800"/>
              <a:t>3</a:t>
            </a:r>
            <a:r>
              <a:rPr lang="en-US" sz="2800" dirty="0"/>
              <a:t>. </a:t>
            </a:r>
            <a:r>
              <a:rPr lang="en-US" sz="2800"/>
              <a:t>up-to-date dependecies</a:t>
            </a:r>
            <a:endParaRPr lang="en-US"/>
          </a:p>
        </p:txBody>
      </p:sp>
      <p:sp>
        <p:nvSpPr>
          <p:cNvPr id="23" name="Content Placeholder 22">
            <a:extLst>
              <a:ext uri="{FF2B5EF4-FFF2-40B4-BE49-F238E27FC236}">
                <a16:creationId xmlns:a16="http://schemas.microsoft.com/office/drawing/2014/main" id="{207E6744-DA53-8044-22BF-150C67B5B632}"/>
              </a:ext>
            </a:extLst>
          </p:cNvPr>
          <p:cNvSpPr>
            <a:spLocks noGrp="1"/>
          </p:cNvSpPr>
          <p:nvPr>
            <p:ph sz="half" idx="2"/>
          </p:nvPr>
        </p:nvSpPr>
        <p:spPr>
          <a:xfrm>
            <a:off x="1278823" y="2441576"/>
            <a:ext cx="4072888" cy="3021803"/>
          </a:xfrm>
        </p:spPr>
        <p:txBody>
          <a:bodyPr vert="horz" lIns="91440" tIns="45720" rIns="91440" bIns="45720" rtlCol="0" anchor="t">
            <a:normAutofit/>
          </a:bodyPr>
          <a:lstStyle/>
          <a:p>
            <a:r>
              <a:rPr lang="en-US" sz="2000" dirty="0">
                <a:ea typeface="+mn-lt"/>
                <a:cs typeface="+mn-lt"/>
              </a:rPr>
              <a:t>Application dependencies must periodically be updated for security patches and bug fixes. Updating OS packages is also a crucial part of it.</a:t>
            </a:r>
          </a:p>
          <a:p>
            <a:endParaRPr lang="en-US" sz="2000" dirty="0">
              <a:ea typeface="+mn-lt"/>
              <a:cs typeface="+mn-lt"/>
            </a:endParaRPr>
          </a:p>
          <a:p>
            <a:endParaRPr lang="en-US" sz="2000" dirty="0">
              <a:ea typeface="+mn-lt"/>
              <a:cs typeface="+mn-lt"/>
            </a:endParaRPr>
          </a:p>
        </p:txBody>
      </p:sp>
      <p:pic>
        <p:nvPicPr>
          <p:cNvPr id="3" name="Picture 2" descr="A diagram of a file&#10;&#10;Description automatically generated">
            <a:extLst>
              <a:ext uri="{FF2B5EF4-FFF2-40B4-BE49-F238E27FC236}">
                <a16:creationId xmlns:a16="http://schemas.microsoft.com/office/drawing/2014/main" id="{4347F034-5DE6-E969-6136-3402362658C7}"/>
              </a:ext>
            </a:extLst>
          </p:cNvPr>
          <p:cNvPicPr>
            <a:picLocks noChangeAspect="1"/>
          </p:cNvPicPr>
          <p:nvPr/>
        </p:nvPicPr>
        <p:blipFill>
          <a:blip r:embed="rId2"/>
          <a:stretch>
            <a:fillRect/>
          </a:stretch>
        </p:blipFill>
        <p:spPr>
          <a:xfrm>
            <a:off x="6599207" y="2216185"/>
            <a:ext cx="5520906" cy="2425629"/>
          </a:xfrm>
          <a:prstGeom prst="rect">
            <a:avLst/>
          </a:prstGeom>
        </p:spPr>
      </p:pic>
    </p:spTree>
    <p:extLst>
      <p:ext uri="{BB962C8B-B14F-4D97-AF65-F5344CB8AC3E}">
        <p14:creationId xmlns:p14="http://schemas.microsoft.com/office/powerpoint/2010/main" val="304863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0571-8162-F026-6BC0-0A59CE3DD080}"/>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C431A74-C35A-89E8-6FE3-E232763D5108}"/>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4270A429-AA03-2649-6430-DAD7F992C3A4}"/>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ABD3A3A2-6522-E525-8DD5-8E623AD77B6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35</a:t>
            </a:fld>
            <a:endParaRPr lang="en-US" dirty="0"/>
          </a:p>
        </p:txBody>
      </p:sp>
      <p:sp>
        <p:nvSpPr>
          <p:cNvPr id="17" name="Text Placeholder 16">
            <a:extLst>
              <a:ext uri="{FF2B5EF4-FFF2-40B4-BE49-F238E27FC236}">
                <a16:creationId xmlns:a16="http://schemas.microsoft.com/office/drawing/2014/main" id="{C00524FF-EAD1-5467-CFB9-129974854DBA}"/>
              </a:ext>
            </a:extLst>
          </p:cNvPr>
          <p:cNvSpPr>
            <a:spLocks noGrp="1"/>
          </p:cNvSpPr>
          <p:nvPr>
            <p:ph type="body" idx="1"/>
          </p:nvPr>
        </p:nvSpPr>
        <p:spPr>
          <a:xfrm>
            <a:off x="1826510" y="729061"/>
            <a:ext cx="9526162" cy="823912"/>
          </a:xfrm>
        </p:spPr>
        <p:txBody>
          <a:bodyPr/>
          <a:lstStyle/>
          <a:p>
            <a:r>
              <a:rPr lang="en-US" sz="2800"/>
              <a:t>4. Use of firewalls</a:t>
            </a:r>
            <a:endParaRPr lang="en-US"/>
          </a:p>
        </p:txBody>
      </p:sp>
      <p:sp>
        <p:nvSpPr>
          <p:cNvPr id="23" name="Content Placeholder 22">
            <a:extLst>
              <a:ext uri="{FF2B5EF4-FFF2-40B4-BE49-F238E27FC236}">
                <a16:creationId xmlns:a16="http://schemas.microsoft.com/office/drawing/2014/main" id="{35D2CA66-F53E-51D2-9D50-1FC1F7BFE765}"/>
              </a:ext>
            </a:extLst>
          </p:cNvPr>
          <p:cNvSpPr>
            <a:spLocks noGrp="1"/>
          </p:cNvSpPr>
          <p:nvPr>
            <p:ph sz="half" idx="2"/>
          </p:nvPr>
        </p:nvSpPr>
        <p:spPr>
          <a:xfrm>
            <a:off x="1278823" y="2441576"/>
            <a:ext cx="4734246" cy="3021803"/>
          </a:xfrm>
        </p:spPr>
        <p:txBody>
          <a:bodyPr vert="horz" lIns="91440" tIns="45720" rIns="91440" bIns="45720" rtlCol="0" anchor="t">
            <a:normAutofit/>
          </a:bodyPr>
          <a:lstStyle/>
          <a:p>
            <a:r>
              <a:rPr lang="en-US" sz="2000" dirty="0">
                <a:ea typeface="+mn-lt"/>
                <a:cs typeface="+mn-lt"/>
              </a:rPr>
              <a:t>Firewalls protect servers against DoS attacks like flooding and can help prevent remote file inclusion, buffer overflow etc. A firewall serves a lot of purposes including defending internal networks and resources from illegal access.</a:t>
            </a:r>
            <a:endParaRPr lang="en-US" dirty="0">
              <a:ea typeface="+mn-lt"/>
              <a:cs typeface="+mn-lt"/>
            </a:endParaRPr>
          </a:p>
          <a:p>
            <a:endParaRPr lang="en-US" sz="2000" dirty="0">
              <a:ea typeface="+mn-lt"/>
              <a:cs typeface="+mn-lt"/>
            </a:endParaRPr>
          </a:p>
          <a:p>
            <a:endParaRPr lang="en-US" sz="2000" dirty="0">
              <a:ea typeface="+mn-lt"/>
              <a:cs typeface="+mn-lt"/>
            </a:endParaRPr>
          </a:p>
        </p:txBody>
      </p:sp>
      <p:pic>
        <p:nvPicPr>
          <p:cNvPr id="3" name="Picture 2" descr="A computer network with a brick wall and a globe&#10;&#10;Description automatically generated">
            <a:extLst>
              <a:ext uri="{FF2B5EF4-FFF2-40B4-BE49-F238E27FC236}">
                <a16:creationId xmlns:a16="http://schemas.microsoft.com/office/drawing/2014/main" id="{44D043C1-16BC-F16E-982E-4ED23E176F26}"/>
              </a:ext>
            </a:extLst>
          </p:cNvPr>
          <p:cNvPicPr>
            <a:picLocks noChangeAspect="1"/>
          </p:cNvPicPr>
          <p:nvPr/>
        </p:nvPicPr>
        <p:blipFill>
          <a:blip r:embed="rId2"/>
          <a:stretch>
            <a:fillRect/>
          </a:stretch>
        </p:blipFill>
        <p:spPr>
          <a:xfrm>
            <a:off x="6512943" y="2063918"/>
            <a:ext cx="5564038" cy="2902693"/>
          </a:xfrm>
          <a:prstGeom prst="rect">
            <a:avLst/>
          </a:prstGeom>
        </p:spPr>
      </p:pic>
    </p:spTree>
    <p:extLst>
      <p:ext uri="{BB962C8B-B14F-4D97-AF65-F5344CB8AC3E}">
        <p14:creationId xmlns:p14="http://schemas.microsoft.com/office/powerpoint/2010/main" val="2560111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44673-4139-0F42-0270-0C21AAC72504}"/>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1143AEDF-AF7D-8C2F-B449-F36832C9D9CB}"/>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5308E619-48DE-ACCD-5077-77390D61449D}"/>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9EFC6A45-0D4D-8E41-3483-1C7595553C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36</a:t>
            </a:fld>
            <a:endParaRPr lang="en-US" dirty="0"/>
          </a:p>
        </p:txBody>
      </p:sp>
      <p:sp>
        <p:nvSpPr>
          <p:cNvPr id="17" name="Text Placeholder 16">
            <a:extLst>
              <a:ext uri="{FF2B5EF4-FFF2-40B4-BE49-F238E27FC236}">
                <a16:creationId xmlns:a16="http://schemas.microsoft.com/office/drawing/2014/main" id="{8E4D68F3-F013-48F1-B671-88D7C88EB218}"/>
              </a:ext>
            </a:extLst>
          </p:cNvPr>
          <p:cNvSpPr>
            <a:spLocks noGrp="1"/>
          </p:cNvSpPr>
          <p:nvPr>
            <p:ph type="body" idx="1"/>
          </p:nvPr>
        </p:nvSpPr>
        <p:spPr>
          <a:xfrm>
            <a:off x="1826510" y="729061"/>
            <a:ext cx="9526162" cy="823912"/>
          </a:xfrm>
        </p:spPr>
        <p:txBody>
          <a:bodyPr/>
          <a:lstStyle/>
          <a:p>
            <a:r>
              <a:rPr lang="en-US" sz="2800"/>
              <a:t>5. OS hardening</a:t>
            </a:r>
            <a:endParaRPr lang="en-US"/>
          </a:p>
        </p:txBody>
      </p:sp>
      <p:sp>
        <p:nvSpPr>
          <p:cNvPr id="23" name="Content Placeholder 22">
            <a:extLst>
              <a:ext uri="{FF2B5EF4-FFF2-40B4-BE49-F238E27FC236}">
                <a16:creationId xmlns:a16="http://schemas.microsoft.com/office/drawing/2014/main" id="{DFD772D6-0512-5AD0-ACAE-D0222BE8E04F}"/>
              </a:ext>
            </a:extLst>
          </p:cNvPr>
          <p:cNvSpPr>
            <a:spLocks noGrp="1"/>
          </p:cNvSpPr>
          <p:nvPr>
            <p:ph sz="half" idx="2"/>
          </p:nvPr>
        </p:nvSpPr>
        <p:spPr>
          <a:xfrm>
            <a:off x="1278823" y="2441576"/>
            <a:ext cx="4734246" cy="3021803"/>
          </a:xfrm>
        </p:spPr>
        <p:txBody>
          <a:bodyPr vert="horz" lIns="91440" tIns="45720" rIns="91440" bIns="45720" rtlCol="0" anchor="t">
            <a:normAutofit/>
          </a:bodyPr>
          <a:lstStyle/>
          <a:p>
            <a:r>
              <a:rPr lang="en-US" sz="2000" dirty="0">
                <a:ea typeface="+mn-lt"/>
                <a:cs typeface="+mn-lt"/>
              </a:rPr>
              <a:t>OS hardening simply refers to removing unnecessary programs and services on the server, these help prevent against unwanted risk factors.</a:t>
            </a:r>
            <a:endParaRPr lang="en-US" sz="2000" dirty="0"/>
          </a:p>
          <a:p>
            <a:endParaRPr lang="en-US" sz="2000" dirty="0">
              <a:ea typeface="+mn-lt"/>
              <a:cs typeface="+mn-lt"/>
            </a:endParaRPr>
          </a:p>
          <a:p>
            <a:endParaRPr lang="en-US" sz="2000" dirty="0">
              <a:ea typeface="+mn-lt"/>
              <a:cs typeface="+mn-lt"/>
            </a:endParaRPr>
          </a:p>
        </p:txBody>
      </p:sp>
      <p:pic>
        <p:nvPicPr>
          <p:cNvPr id="2" name="Picture 1" descr="A computer screen with a blue screen with red locks&#10;&#10;Description automatically generated">
            <a:extLst>
              <a:ext uri="{FF2B5EF4-FFF2-40B4-BE49-F238E27FC236}">
                <a16:creationId xmlns:a16="http://schemas.microsoft.com/office/drawing/2014/main" id="{234BCC41-E330-34D6-AC2C-5DDDE743D329}"/>
              </a:ext>
            </a:extLst>
          </p:cNvPr>
          <p:cNvPicPr>
            <a:picLocks noChangeAspect="1"/>
          </p:cNvPicPr>
          <p:nvPr/>
        </p:nvPicPr>
        <p:blipFill>
          <a:blip r:embed="rId2"/>
          <a:stretch>
            <a:fillRect/>
          </a:stretch>
        </p:blipFill>
        <p:spPr>
          <a:xfrm>
            <a:off x="6685471" y="1718677"/>
            <a:ext cx="5434642" cy="3075590"/>
          </a:xfrm>
          <a:prstGeom prst="rect">
            <a:avLst/>
          </a:prstGeom>
        </p:spPr>
      </p:pic>
    </p:spTree>
    <p:extLst>
      <p:ext uri="{BB962C8B-B14F-4D97-AF65-F5344CB8AC3E}">
        <p14:creationId xmlns:p14="http://schemas.microsoft.com/office/powerpoint/2010/main" val="462433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22098" y="2621902"/>
            <a:ext cx="4835713" cy="2935140"/>
          </a:xfrm>
        </p:spPr>
        <p:txBody>
          <a:bodyPr/>
          <a:lstStyle/>
          <a:p>
            <a:r>
              <a:rPr lang="en-US" dirty="0"/>
              <a:t>Centralized Security Monitoring and Detection Application</a:t>
            </a:r>
            <a:endParaRPr lang="en-US" spc="0" dirty="0"/>
          </a:p>
        </p:txBody>
      </p:sp>
    </p:spTree>
    <p:extLst>
      <p:ext uri="{BB962C8B-B14F-4D97-AF65-F5344CB8AC3E}">
        <p14:creationId xmlns:p14="http://schemas.microsoft.com/office/powerpoint/2010/main" val="529918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B180217-E1AD-02ED-5742-CDDC13070A73}"/>
              </a:ext>
            </a:extLst>
          </p:cNvPr>
          <p:cNvSpPr>
            <a:spLocks noGrp="1"/>
          </p:cNvSpPr>
          <p:nvPr>
            <p:ph type="title"/>
          </p:nvPr>
        </p:nvSpPr>
        <p:spPr>
          <a:xfrm>
            <a:off x="1334649" y="567259"/>
            <a:ext cx="8421688" cy="1325563"/>
          </a:xfrm>
        </p:spPr>
        <p:txBody>
          <a:bodyPr/>
          <a:lstStyle/>
          <a:p>
            <a:pPr algn="l"/>
            <a:r>
              <a:rPr lang="en-IN" dirty="0"/>
              <a:t>APPLICATION SUMMARY</a:t>
            </a:r>
          </a:p>
        </p:txBody>
      </p:sp>
      <p:graphicFrame>
        <p:nvGraphicFramePr>
          <p:cNvPr id="2" name="Diagram 1">
            <a:extLst>
              <a:ext uri="{FF2B5EF4-FFF2-40B4-BE49-F238E27FC236}">
                <a16:creationId xmlns:a16="http://schemas.microsoft.com/office/drawing/2014/main" id="{28AD5188-0213-9A4C-0F81-86C1D8DDA1A7}"/>
              </a:ext>
            </a:extLst>
          </p:cNvPr>
          <p:cNvGraphicFramePr/>
          <p:nvPr/>
        </p:nvGraphicFramePr>
        <p:xfrm>
          <a:off x="3146749" y="2276670"/>
          <a:ext cx="5898502" cy="3588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6577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1CE8F199-0672-4FD8-2731-9FBC906C0750}"/>
              </a:ext>
            </a:extLst>
          </p:cNvPr>
          <p:cNvSpPr>
            <a:spLocks noGrp="1"/>
          </p:cNvSpPr>
          <p:nvPr>
            <p:ph type="title"/>
          </p:nvPr>
        </p:nvSpPr>
        <p:spPr>
          <a:xfrm>
            <a:off x="1384724" y="727956"/>
            <a:ext cx="5930476" cy="823912"/>
          </a:xfrm>
        </p:spPr>
        <p:txBody>
          <a:bodyPr>
            <a:normAutofit/>
          </a:bodyPr>
          <a:lstStyle/>
          <a:p>
            <a:r>
              <a:rPr lang="en-IN" sz="3200" dirty="0"/>
              <a:t>Application Architecture</a:t>
            </a:r>
          </a:p>
        </p:txBody>
      </p:sp>
      <p:pic>
        <p:nvPicPr>
          <p:cNvPr id="6" name="Content Placeholder 5">
            <a:extLst>
              <a:ext uri="{FF2B5EF4-FFF2-40B4-BE49-F238E27FC236}">
                <a16:creationId xmlns:a16="http://schemas.microsoft.com/office/drawing/2014/main" id="{65D340AB-6C45-A7FF-D344-E004E207D3CC}"/>
              </a:ext>
            </a:extLst>
          </p:cNvPr>
          <p:cNvPicPr>
            <a:picLocks noGrp="1" noChangeAspect="1"/>
          </p:cNvPicPr>
          <p:nvPr>
            <p:ph sz="half" idx="14"/>
          </p:nvPr>
        </p:nvPicPr>
        <p:blipFill>
          <a:blip r:embed="rId2"/>
          <a:stretch>
            <a:fillRect/>
          </a:stretch>
        </p:blipFill>
        <p:spPr>
          <a:xfrm>
            <a:off x="5833164" y="1901231"/>
            <a:ext cx="6076875" cy="3559391"/>
          </a:xfrm>
        </p:spPr>
      </p:pic>
      <p:sp>
        <p:nvSpPr>
          <p:cNvPr id="7" name="TextBox 6">
            <a:extLst>
              <a:ext uri="{FF2B5EF4-FFF2-40B4-BE49-F238E27FC236}">
                <a16:creationId xmlns:a16="http://schemas.microsoft.com/office/drawing/2014/main" id="{678A5F4E-56DF-0C4D-E793-1CF259C6EA63}"/>
              </a:ext>
            </a:extLst>
          </p:cNvPr>
          <p:cNvSpPr txBox="1"/>
          <p:nvPr/>
        </p:nvSpPr>
        <p:spPr>
          <a:xfrm>
            <a:off x="779489" y="2133425"/>
            <a:ext cx="6535711" cy="2677656"/>
          </a:xfrm>
          <a:prstGeom prst="rect">
            <a:avLst/>
          </a:prstGeom>
          <a:noFill/>
        </p:spPr>
        <p:txBody>
          <a:bodyPr wrap="square" rtlCol="0">
            <a:spAutoFit/>
          </a:bodyPr>
          <a:lstStyle/>
          <a:p>
            <a:pPr marL="285750" indent="-285750">
              <a:buFont typeface="Arial" panose="020B0604020202020204" pitchFamily="34" charset="0"/>
              <a:buChar char="•"/>
            </a:pPr>
            <a:r>
              <a:rPr lang="en-IN" sz="2400" dirty="0"/>
              <a:t>It utilizes 2 extra agents with existing infrastructure .</a:t>
            </a:r>
          </a:p>
          <a:p>
            <a:pPr marL="285750" indent="-285750">
              <a:lnSpc>
                <a:spcPct val="150000"/>
              </a:lnSpc>
              <a:buFont typeface="Arial" panose="020B0604020202020204" pitchFamily="34" charset="0"/>
              <a:buChar char="•"/>
            </a:pPr>
            <a:r>
              <a:rPr lang="en-IN" sz="2400" dirty="0"/>
              <a:t>First agent generally detects attack related to network.</a:t>
            </a:r>
          </a:p>
          <a:p>
            <a:pPr marL="285750" indent="-285750">
              <a:buFont typeface="Arial" panose="020B0604020202020204" pitchFamily="34" charset="0"/>
              <a:buChar char="•"/>
            </a:pPr>
            <a:r>
              <a:rPr lang="en-IN" sz="2400" dirty="0"/>
              <a:t>Second agent detects attack related to application.</a:t>
            </a:r>
            <a:endParaRPr lang="en-IN" sz="2000" dirty="0"/>
          </a:p>
        </p:txBody>
      </p:sp>
    </p:spTree>
    <p:extLst>
      <p:ext uri="{BB962C8B-B14F-4D97-AF65-F5344CB8AC3E}">
        <p14:creationId xmlns:p14="http://schemas.microsoft.com/office/powerpoint/2010/main" val="1407921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50706-080D-8B33-2F34-DD359E8754C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FAD4EE3D-545D-DA1D-D6FC-9222CC47C47C}"/>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78192611-E44B-36C0-1520-9EBAD3F2473D}"/>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8EED521D-B4CD-82CD-A29B-3325700CEB0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17" name="Text Placeholder 16">
            <a:extLst>
              <a:ext uri="{FF2B5EF4-FFF2-40B4-BE49-F238E27FC236}">
                <a16:creationId xmlns:a16="http://schemas.microsoft.com/office/drawing/2014/main" id="{FE0829E9-367D-787D-70E0-086303AEFD8A}"/>
              </a:ext>
            </a:extLst>
          </p:cNvPr>
          <p:cNvSpPr>
            <a:spLocks noGrp="1"/>
          </p:cNvSpPr>
          <p:nvPr>
            <p:ph type="body" idx="1"/>
          </p:nvPr>
        </p:nvSpPr>
        <p:spPr>
          <a:xfrm>
            <a:off x="1826510" y="729061"/>
            <a:ext cx="9526162" cy="823912"/>
          </a:xfrm>
        </p:spPr>
        <p:txBody>
          <a:bodyPr/>
          <a:lstStyle/>
          <a:p>
            <a:r>
              <a:rPr lang="en-US" sz="2800"/>
              <a:t>CODEBASE SCANNER</a:t>
            </a:r>
          </a:p>
        </p:txBody>
      </p:sp>
      <p:sp>
        <p:nvSpPr>
          <p:cNvPr id="23" name="Content Placeholder 22">
            <a:extLst>
              <a:ext uri="{FF2B5EF4-FFF2-40B4-BE49-F238E27FC236}">
                <a16:creationId xmlns:a16="http://schemas.microsoft.com/office/drawing/2014/main" id="{44ADB5A6-471D-8F92-6E30-1E8796401343}"/>
              </a:ext>
            </a:extLst>
          </p:cNvPr>
          <p:cNvSpPr>
            <a:spLocks noGrp="1"/>
          </p:cNvSpPr>
          <p:nvPr>
            <p:ph sz="half" idx="2"/>
          </p:nvPr>
        </p:nvSpPr>
        <p:spPr>
          <a:xfrm>
            <a:off x="1243104" y="2429669"/>
            <a:ext cx="5392897" cy="1997867"/>
          </a:xfrm>
        </p:spPr>
        <p:txBody>
          <a:bodyPr vert="horz" lIns="91440" tIns="45720" rIns="91440" bIns="45720" rtlCol="0" anchor="t">
            <a:normAutofit/>
          </a:bodyPr>
          <a:lstStyle/>
          <a:p>
            <a:r>
              <a:rPr lang="en-US" sz="2000" dirty="0"/>
              <a:t>WORKING : Scanning projects for dependency files like pom.xml, package.json, requirements.txt etc. for </a:t>
            </a:r>
            <a:r>
              <a:rPr lang="en-US" sz="2000" dirty="0" err="1"/>
              <a:t>lisiting</a:t>
            </a:r>
            <a:r>
              <a:rPr lang="en-US" sz="2000" dirty="0"/>
              <a:t> dependencies on a per project basis.</a:t>
            </a:r>
            <a:endParaRPr lang="en-US" sz="2000" dirty="0" err="1"/>
          </a:p>
        </p:txBody>
      </p:sp>
      <p:pic>
        <p:nvPicPr>
          <p:cNvPr id="2" name="Picture 1" descr="A magnifying glass over a computer monitor&#10;&#10;Description automatically generated">
            <a:extLst>
              <a:ext uri="{FF2B5EF4-FFF2-40B4-BE49-F238E27FC236}">
                <a16:creationId xmlns:a16="http://schemas.microsoft.com/office/drawing/2014/main" id="{C142DA68-790A-8202-F2E8-C8A7BF22C252}"/>
              </a:ext>
            </a:extLst>
          </p:cNvPr>
          <p:cNvPicPr>
            <a:picLocks noChangeAspect="1"/>
          </p:cNvPicPr>
          <p:nvPr/>
        </p:nvPicPr>
        <p:blipFill>
          <a:blip r:embed="rId2"/>
          <a:stretch>
            <a:fillRect/>
          </a:stretch>
        </p:blipFill>
        <p:spPr>
          <a:xfrm>
            <a:off x="7532208" y="1768415"/>
            <a:ext cx="4086225" cy="3810000"/>
          </a:xfrm>
          <a:prstGeom prst="rect">
            <a:avLst/>
          </a:prstGeom>
        </p:spPr>
      </p:pic>
    </p:spTree>
    <p:extLst>
      <p:ext uri="{BB962C8B-B14F-4D97-AF65-F5344CB8AC3E}">
        <p14:creationId xmlns:p14="http://schemas.microsoft.com/office/powerpoint/2010/main" val="26342298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IN" dirty="0"/>
              <a:t>Automated Detection:</a:t>
            </a:r>
            <a:endParaRPr lang="en-US" dirty="0"/>
          </a:p>
        </p:txBody>
      </p:sp>
    </p:spTree>
    <p:extLst>
      <p:ext uri="{BB962C8B-B14F-4D97-AF65-F5344CB8AC3E}">
        <p14:creationId xmlns:p14="http://schemas.microsoft.com/office/powerpoint/2010/main" val="3417878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9CDCFBD-544A-C5F3-9885-0B5496B8D853}"/>
              </a:ext>
            </a:extLst>
          </p:cNvPr>
          <p:cNvSpPr>
            <a:spLocks noGrp="1"/>
          </p:cNvSpPr>
          <p:nvPr>
            <p:ph type="title"/>
          </p:nvPr>
        </p:nvSpPr>
        <p:spPr>
          <a:xfrm>
            <a:off x="839449" y="558514"/>
            <a:ext cx="8007224" cy="921633"/>
          </a:xfrm>
        </p:spPr>
        <p:txBody>
          <a:bodyPr>
            <a:normAutofit/>
          </a:bodyPr>
          <a:lstStyle/>
          <a:p>
            <a:pPr algn="l"/>
            <a:r>
              <a:rPr lang="en-IN" b="1" cap="none" dirty="0">
                <a:solidFill>
                  <a:schemeClr val="tx1"/>
                </a:solidFill>
              </a:rPr>
              <a:t>TRAFFIC ANALYZER &amp; DECOY SYSTEM</a:t>
            </a:r>
            <a:br>
              <a:rPr lang="en-IN" b="1" cap="none" dirty="0">
                <a:solidFill>
                  <a:schemeClr val="tx1"/>
                </a:solidFill>
              </a:rPr>
            </a:br>
            <a:endParaRPr lang="en-IN" b="1" cap="none" dirty="0">
              <a:solidFill>
                <a:schemeClr val="tx1"/>
              </a:solidFill>
            </a:endParaRPr>
          </a:p>
        </p:txBody>
      </p:sp>
      <p:sp>
        <p:nvSpPr>
          <p:cNvPr id="2" name="Title 18">
            <a:extLst>
              <a:ext uri="{FF2B5EF4-FFF2-40B4-BE49-F238E27FC236}">
                <a16:creationId xmlns:a16="http://schemas.microsoft.com/office/drawing/2014/main" id="{45DA0BD9-7C19-AFD3-E612-7AE6634E170A}"/>
              </a:ext>
            </a:extLst>
          </p:cNvPr>
          <p:cNvSpPr txBox="1">
            <a:spLocks/>
          </p:cNvSpPr>
          <p:nvPr/>
        </p:nvSpPr>
        <p:spPr>
          <a:xfrm>
            <a:off x="4212932" y="425647"/>
            <a:ext cx="3766136" cy="92163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endParaRPr lang="en-IN" b="1" cap="none" dirty="0"/>
          </a:p>
        </p:txBody>
      </p:sp>
      <p:sp>
        <p:nvSpPr>
          <p:cNvPr id="3" name="Title 18">
            <a:extLst>
              <a:ext uri="{FF2B5EF4-FFF2-40B4-BE49-F238E27FC236}">
                <a16:creationId xmlns:a16="http://schemas.microsoft.com/office/drawing/2014/main" id="{6A2EF744-6A18-C88E-8BC5-88EA00C5969D}"/>
              </a:ext>
            </a:extLst>
          </p:cNvPr>
          <p:cNvSpPr txBox="1">
            <a:spLocks/>
          </p:cNvSpPr>
          <p:nvPr/>
        </p:nvSpPr>
        <p:spPr>
          <a:xfrm>
            <a:off x="839449" y="2978045"/>
            <a:ext cx="7643330" cy="92163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r>
              <a:rPr lang="en-IN" b="1" dirty="0">
                <a:solidFill>
                  <a:schemeClr val="tx1"/>
                </a:solidFill>
              </a:rPr>
              <a:t>Threat Signature Analysis</a:t>
            </a:r>
            <a:endParaRPr lang="en-IN" b="1" cap="none" dirty="0">
              <a:solidFill>
                <a:schemeClr val="tx1"/>
              </a:solidFill>
            </a:endParaRPr>
          </a:p>
        </p:txBody>
      </p:sp>
      <p:sp>
        <p:nvSpPr>
          <p:cNvPr id="5" name="TextBox 4">
            <a:extLst>
              <a:ext uri="{FF2B5EF4-FFF2-40B4-BE49-F238E27FC236}">
                <a16:creationId xmlns:a16="http://schemas.microsoft.com/office/drawing/2014/main" id="{F8A19F33-6ED0-FBE7-895E-D2ECA068B027}"/>
              </a:ext>
            </a:extLst>
          </p:cNvPr>
          <p:cNvSpPr txBox="1"/>
          <p:nvPr/>
        </p:nvSpPr>
        <p:spPr>
          <a:xfrm>
            <a:off x="839449" y="3899677"/>
            <a:ext cx="9675845"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It is an automated system that will continuously monitor log data from various sources like network devices, applications, and security tool.</a:t>
            </a:r>
          </a:p>
          <a:p>
            <a:pPr marL="285750" indent="-285750">
              <a:buFont typeface="Arial" panose="020B0604020202020204" pitchFamily="34" charset="0"/>
              <a:buChar char="•"/>
            </a:pPr>
            <a:r>
              <a:rPr lang="en-IN" sz="2400" dirty="0"/>
              <a:t>The data is verified with the Symantec's database for any known attack.</a:t>
            </a:r>
          </a:p>
        </p:txBody>
      </p:sp>
      <p:sp>
        <p:nvSpPr>
          <p:cNvPr id="6" name="TextBox 5">
            <a:extLst>
              <a:ext uri="{FF2B5EF4-FFF2-40B4-BE49-F238E27FC236}">
                <a16:creationId xmlns:a16="http://schemas.microsoft.com/office/drawing/2014/main" id="{592EBCB9-A628-ACD5-8CCB-53ABCA9EA177}"/>
              </a:ext>
            </a:extLst>
          </p:cNvPr>
          <p:cNvSpPr txBox="1"/>
          <p:nvPr/>
        </p:nvSpPr>
        <p:spPr>
          <a:xfrm>
            <a:off x="839449" y="1019331"/>
            <a:ext cx="9968459" cy="1938992"/>
          </a:xfrm>
          <a:prstGeom prst="rect">
            <a:avLst/>
          </a:prstGeom>
          <a:noFill/>
        </p:spPr>
        <p:txBody>
          <a:bodyPr wrap="square" rtlCol="0">
            <a:spAutoFit/>
          </a:bodyPr>
          <a:lstStyle/>
          <a:p>
            <a:pPr marL="285750" indent="-285750">
              <a:buFont typeface="Arial" panose="020B0604020202020204" pitchFamily="34" charset="0"/>
              <a:buChar char="•"/>
            </a:pPr>
            <a:r>
              <a:rPr lang="en-IN" sz="2400" dirty="0"/>
              <a:t>Traffic analyser </a:t>
            </a:r>
            <a:r>
              <a:rPr lang="en-US" sz="2400" dirty="0"/>
              <a:t>Identifies suspicious patterns in network traffic.</a:t>
            </a:r>
          </a:p>
          <a:p>
            <a:pPr marL="285750" indent="-285750">
              <a:buFont typeface="Arial" panose="020B0604020202020204" pitchFamily="34" charset="0"/>
              <a:buChar char="•"/>
            </a:pPr>
            <a:r>
              <a:rPr lang="en-US" sz="2400" dirty="0"/>
              <a:t>Common attack vector like brute forcing can be detected before they hit, using rules and anomaly detection.</a:t>
            </a:r>
          </a:p>
          <a:p>
            <a:pPr marL="285750" indent="-285750">
              <a:buFont typeface="Arial" panose="020B0604020202020204" pitchFamily="34" charset="0"/>
              <a:buChar char="•"/>
            </a:pPr>
            <a:r>
              <a:rPr lang="en-US" sz="2400" dirty="0"/>
              <a:t>The Fake decoy server will lures attackers, revealing tactics and triggering alerts.</a:t>
            </a:r>
          </a:p>
        </p:txBody>
      </p:sp>
    </p:spTree>
    <p:extLst>
      <p:ext uri="{BB962C8B-B14F-4D97-AF65-F5344CB8AC3E}">
        <p14:creationId xmlns:p14="http://schemas.microsoft.com/office/powerpoint/2010/main" val="1564545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8">
            <a:extLst>
              <a:ext uri="{FF2B5EF4-FFF2-40B4-BE49-F238E27FC236}">
                <a16:creationId xmlns:a16="http://schemas.microsoft.com/office/drawing/2014/main" id="{45DA0BD9-7C19-AFD3-E612-7AE6634E170A}"/>
              </a:ext>
            </a:extLst>
          </p:cNvPr>
          <p:cNvSpPr txBox="1">
            <a:spLocks/>
          </p:cNvSpPr>
          <p:nvPr/>
        </p:nvSpPr>
        <p:spPr>
          <a:xfrm>
            <a:off x="4138287" y="-2177594"/>
            <a:ext cx="3766136" cy="92163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endParaRPr lang="en-IN" b="1" cap="none" dirty="0"/>
          </a:p>
        </p:txBody>
      </p:sp>
      <p:sp>
        <p:nvSpPr>
          <p:cNvPr id="3" name="Title 18">
            <a:extLst>
              <a:ext uri="{FF2B5EF4-FFF2-40B4-BE49-F238E27FC236}">
                <a16:creationId xmlns:a16="http://schemas.microsoft.com/office/drawing/2014/main" id="{6A2EF744-6A18-C88E-8BC5-88EA00C5969D}"/>
              </a:ext>
            </a:extLst>
          </p:cNvPr>
          <p:cNvSpPr txBox="1">
            <a:spLocks/>
          </p:cNvSpPr>
          <p:nvPr/>
        </p:nvSpPr>
        <p:spPr>
          <a:xfrm>
            <a:off x="567609" y="484853"/>
            <a:ext cx="5267651" cy="92163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r>
              <a:rPr lang="en-IN" b="1" cap="none" dirty="0">
                <a:solidFill>
                  <a:schemeClr val="tx1"/>
                </a:solidFill>
              </a:rPr>
              <a:t>INTEGRITY IN CI/CD PIPELINE</a:t>
            </a:r>
          </a:p>
        </p:txBody>
      </p:sp>
      <p:sp>
        <p:nvSpPr>
          <p:cNvPr id="5" name="TextBox 4">
            <a:extLst>
              <a:ext uri="{FF2B5EF4-FFF2-40B4-BE49-F238E27FC236}">
                <a16:creationId xmlns:a16="http://schemas.microsoft.com/office/drawing/2014/main" id="{F8A19F33-6ED0-FBE7-895E-D2ECA068B027}"/>
              </a:ext>
            </a:extLst>
          </p:cNvPr>
          <p:cNvSpPr txBox="1"/>
          <p:nvPr/>
        </p:nvSpPr>
        <p:spPr>
          <a:xfrm>
            <a:off x="764804" y="1520788"/>
            <a:ext cx="9675845"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The application will calculate and store hashes of code change in CI/CD.</a:t>
            </a:r>
          </a:p>
          <a:p>
            <a:pPr marL="285750" indent="-285750">
              <a:buFont typeface="Arial" panose="020B0604020202020204" pitchFamily="34" charset="0"/>
              <a:buChar char="•"/>
            </a:pPr>
            <a:r>
              <a:rPr lang="en-IN" sz="2400" dirty="0"/>
              <a:t>Further during each stage the code hashes are verified.</a:t>
            </a:r>
          </a:p>
          <a:p>
            <a:pPr marL="285750" indent="-285750">
              <a:buFont typeface="Arial" panose="020B0604020202020204" pitchFamily="34" charset="0"/>
              <a:buChar char="•"/>
            </a:pPr>
            <a:r>
              <a:rPr lang="en-IN" sz="2400" dirty="0"/>
              <a:t>This ensure traceability and accountability of all code.</a:t>
            </a:r>
          </a:p>
        </p:txBody>
      </p:sp>
      <p:sp>
        <p:nvSpPr>
          <p:cNvPr id="8" name="Title 18">
            <a:extLst>
              <a:ext uri="{FF2B5EF4-FFF2-40B4-BE49-F238E27FC236}">
                <a16:creationId xmlns:a16="http://schemas.microsoft.com/office/drawing/2014/main" id="{B3EEC0CE-6B07-DBA2-79BE-808C29CE630D}"/>
              </a:ext>
            </a:extLst>
          </p:cNvPr>
          <p:cNvSpPr txBox="1">
            <a:spLocks/>
          </p:cNvSpPr>
          <p:nvPr/>
        </p:nvSpPr>
        <p:spPr>
          <a:xfrm>
            <a:off x="764803" y="3557455"/>
            <a:ext cx="9032339" cy="16642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r>
              <a:rPr lang="en-IN" b="1" cap="none" dirty="0">
                <a:solidFill>
                  <a:schemeClr val="tx1"/>
                </a:solidFill>
              </a:rPr>
              <a:t>TECHNIQUES TO DETECT PHISING ATTACK</a:t>
            </a:r>
          </a:p>
        </p:txBody>
      </p:sp>
      <p:sp>
        <p:nvSpPr>
          <p:cNvPr id="9" name="TextBox 8">
            <a:extLst>
              <a:ext uri="{FF2B5EF4-FFF2-40B4-BE49-F238E27FC236}">
                <a16:creationId xmlns:a16="http://schemas.microsoft.com/office/drawing/2014/main" id="{B84574BA-C7A5-CF7E-AA57-50BFEF62506D}"/>
              </a:ext>
            </a:extLst>
          </p:cNvPr>
          <p:cNvSpPr txBox="1"/>
          <p:nvPr/>
        </p:nvSpPr>
        <p:spPr>
          <a:xfrm>
            <a:off x="933061" y="4758612"/>
            <a:ext cx="9890449" cy="830997"/>
          </a:xfrm>
          <a:prstGeom prst="rect">
            <a:avLst/>
          </a:prstGeom>
          <a:noFill/>
        </p:spPr>
        <p:txBody>
          <a:bodyPr wrap="square" rtlCol="0">
            <a:spAutoFit/>
          </a:bodyPr>
          <a:lstStyle/>
          <a:p>
            <a:pPr marL="342900" indent="-342900">
              <a:buFont typeface="Arial" panose="020B0604020202020204" pitchFamily="34" charset="0"/>
              <a:buChar char="•"/>
            </a:pPr>
            <a:r>
              <a:rPr lang="en-IN" sz="2400" dirty="0"/>
              <a:t>Suspicious links and resources can be blocked and the user/application will be provided with a warning.</a:t>
            </a:r>
          </a:p>
        </p:txBody>
      </p:sp>
    </p:spTree>
    <p:extLst>
      <p:ext uri="{BB962C8B-B14F-4D97-AF65-F5344CB8AC3E}">
        <p14:creationId xmlns:p14="http://schemas.microsoft.com/office/powerpoint/2010/main" val="2318769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IN" dirty="0"/>
              <a:t>Automated Response:</a:t>
            </a:r>
            <a:endParaRPr lang="en-US" dirty="0"/>
          </a:p>
        </p:txBody>
      </p:sp>
    </p:spTree>
    <p:extLst>
      <p:ext uri="{BB962C8B-B14F-4D97-AF65-F5344CB8AC3E}">
        <p14:creationId xmlns:p14="http://schemas.microsoft.com/office/powerpoint/2010/main" val="2719331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D4CF8D-1B11-4229-017B-DD4052B5F6F2}"/>
              </a:ext>
            </a:extLst>
          </p:cNvPr>
          <p:cNvSpPr>
            <a:spLocks noGrp="1"/>
          </p:cNvSpPr>
          <p:nvPr>
            <p:ph type="title"/>
          </p:nvPr>
        </p:nvSpPr>
        <p:spPr>
          <a:xfrm>
            <a:off x="625150" y="222089"/>
            <a:ext cx="10515600" cy="1325563"/>
          </a:xfrm>
        </p:spPr>
        <p:txBody>
          <a:bodyPr/>
          <a:lstStyle/>
          <a:p>
            <a:r>
              <a:rPr lang="en-IN" dirty="0"/>
              <a:t>Automated responses</a:t>
            </a:r>
          </a:p>
        </p:txBody>
      </p:sp>
      <p:sp>
        <p:nvSpPr>
          <p:cNvPr id="18" name="Content Placeholder 17">
            <a:extLst>
              <a:ext uri="{FF2B5EF4-FFF2-40B4-BE49-F238E27FC236}">
                <a16:creationId xmlns:a16="http://schemas.microsoft.com/office/drawing/2014/main" id="{3A75A6BC-C82D-ED25-3F8C-85E429B613D7}"/>
              </a:ext>
            </a:extLst>
          </p:cNvPr>
          <p:cNvSpPr>
            <a:spLocks noGrp="1"/>
          </p:cNvSpPr>
          <p:nvPr>
            <p:ph sz="quarter" idx="15"/>
          </p:nvPr>
        </p:nvSpPr>
        <p:spPr>
          <a:xfrm>
            <a:off x="625150" y="1547652"/>
            <a:ext cx="10269021" cy="4945223"/>
          </a:xfrm>
        </p:spPr>
        <p:txBody>
          <a:bodyPr>
            <a:noAutofit/>
          </a:bodyPr>
          <a:lstStyle/>
          <a:p>
            <a:pPr marL="342900" lvl="0" indent="-342900">
              <a:lnSpc>
                <a:spcPct val="107000"/>
              </a:lnSpc>
              <a:spcAft>
                <a:spcPts val="800"/>
              </a:spcAft>
              <a:buFont typeface="+mj-lt"/>
              <a:buAutoNum type="arabicPeriod"/>
              <a:tabLst>
                <a:tab pos="457200" algn="l"/>
              </a:tabLst>
            </a:pPr>
            <a:r>
              <a:rPr lang="en-IN" sz="2000" b="1" kern="100" dirty="0">
                <a:solidFill>
                  <a:schemeClr val="tx1"/>
                </a:solidFill>
                <a:effectLst/>
                <a:latin typeface="+mj-lt"/>
                <a:ea typeface="Calibri" panose="020F0502020204030204" pitchFamily="34" charset="0"/>
                <a:cs typeface="Times New Roman" panose="02020603050405020304" pitchFamily="18" charset="0"/>
              </a:rPr>
              <a:t>Incident in Traffic Analyzer:</a:t>
            </a:r>
            <a:endParaRPr lang="en-IN" sz="2000" kern="100" dirty="0">
              <a:solidFill>
                <a:schemeClr val="tx1"/>
              </a:solidFill>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Firewall blocks abnormal IP behaviour.</a:t>
            </a:r>
          </a:p>
          <a:p>
            <a:pPr marL="342900" lvl="0" indent="-342900">
              <a:lnSpc>
                <a:spcPct val="107000"/>
              </a:lnSpc>
              <a:spcAft>
                <a:spcPts val="800"/>
              </a:spcAft>
              <a:buFont typeface="+mj-lt"/>
              <a:buAutoNum type="arabicPeriod"/>
              <a:tabLst>
                <a:tab pos="457200" algn="l"/>
              </a:tabLst>
            </a:pPr>
            <a:r>
              <a:rPr lang="en-IN" sz="2000" b="1" kern="100" dirty="0">
                <a:solidFill>
                  <a:schemeClr val="tx1"/>
                </a:solidFill>
                <a:effectLst/>
                <a:latin typeface="+mj-lt"/>
                <a:ea typeface="Calibri" panose="020F0502020204030204" pitchFamily="34" charset="0"/>
                <a:cs typeface="Times New Roman" panose="02020603050405020304" pitchFamily="18" charset="0"/>
              </a:rPr>
              <a:t>Incident in traffic analyser and Decoy Server:</a:t>
            </a:r>
            <a:endParaRPr lang="en-IN" sz="2000" kern="100" dirty="0">
              <a:solidFill>
                <a:schemeClr val="tx1"/>
              </a:solidFill>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Extracts attacker's tactics from logs.</a:t>
            </a:r>
          </a:p>
          <a:p>
            <a:pPr marL="742950" lvl="1" indent="-285750">
              <a:lnSpc>
                <a:spcPct val="107000"/>
              </a:lnSpc>
              <a:spcAft>
                <a:spcPts val="800"/>
              </a:spcAft>
              <a:buSzPts val="1000"/>
              <a:buFont typeface="Symbol" panose="05050102010706020507" pitchFamily="18" charset="2"/>
              <a:buChar char=""/>
              <a:tabLst>
                <a:tab pos="914400" algn="l"/>
              </a:tabLst>
            </a:pPr>
            <a:r>
              <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Destroys and deploys additional decoy servers.</a:t>
            </a:r>
          </a:p>
          <a:p>
            <a:pPr marL="342900" lvl="0" indent="-342900">
              <a:lnSpc>
                <a:spcPct val="107000"/>
              </a:lnSpc>
              <a:spcAft>
                <a:spcPts val="800"/>
              </a:spcAft>
              <a:buFont typeface="+mj-lt"/>
              <a:buAutoNum type="arabicPeriod"/>
              <a:tabLst>
                <a:tab pos="457200" algn="l"/>
              </a:tabLst>
            </a:pPr>
            <a:r>
              <a:rPr lang="en-IN" sz="2000" b="1" kern="100" dirty="0">
                <a:solidFill>
                  <a:schemeClr val="tx1"/>
                </a:solidFill>
                <a:effectLst/>
                <a:latin typeface="+mj-lt"/>
                <a:ea typeface="Calibri" panose="020F0502020204030204" pitchFamily="34" charset="0"/>
                <a:cs typeface="Times New Roman" panose="02020603050405020304" pitchFamily="18" charset="0"/>
              </a:rPr>
              <a:t>Incident in Development Pipeline:</a:t>
            </a:r>
            <a:endParaRPr lang="en-IN" sz="2000" kern="100" dirty="0">
              <a:solidFill>
                <a:schemeClr val="tx1"/>
              </a:solidFill>
              <a:effectLst/>
              <a:latin typeface="+mj-lt"/>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Isolates compromised systems to prevent lateral movement.</a:t>
            </a:r>
          </a:p>
          <a:p>
            <a:pPr marL="742950" lvl="1" indent="-285750">
              <a:lnSpc>
                <a:spcPct val="107000"/>
              </a:lnSpc>
              <a:spcAft>
                <a:spcPts val="800"/>
              </a:spcAft>
              <a:buSzPts val="1000"/>
              <a:buFont typeface="Symbol" panose="05050102010706020507" pitchFamily="18" charset="2"/>
              <a:buChar char=""/>
              <a:tabLst>
                <a:tab pos="914400" algn="l"/>
              </a:tabLst>
            </a:pPr>
            <a:r>
              <a:rPr lang="en-IN" sz="20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Halts pipeline execution until issues are addressed.</a:t>
            </a:r>
          </a:p>
          <a:p>
            <a:endParaRPr lang="en-IN" sz="2000" dirty="0"/>
          </a:p>
        </p:txBody>
      </p:sp>
    </p:spTree>
    <p:extLst>
      <p:ext uri="{BB962C8B-B14F-4D97-AF65-F5344CB8AC3E}">
        <p14:creationId xmlns:p14="http://schemas.microsoft.com/office/powerpoint/2010/main" val="3417499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IN" dirty="0"/>
              <a:t>Automated Reporting:</a:t>
            </a:r>
            <a:endParaRPr lang="en-US" dirty="0"/>
          </a:p>
        </p:txBody>
      </p:sp>
    </p:spTree>
    <p:extLst>
      <p:ext uri="{BB962C8B-B14F-4D97-AF65-F5344CB8AC3E}">
        <p14:creationId xmlns:p14="http://schemas.microsoft.com/office/powerpoint/2010/main" val="3235719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0">
            <a:extLst>
              <a:ext uri="{FF2B5EF4-FFF2-40B4-BE49-F238E27FC236}">
                <a16:creationId xmlns:a16="http://schemas.microsoft.com/office/drawing/2014/main" id="{86F724DC-1441-F358-ADDB-A1E1242AAD86}"/>
              </a:ext>
            </a:extLst>
          </p:cNvPr>
          <p:cNvSpPr>
            <a:spLocks noGrp="1"/>
          </p:cNvSpPr>
          <p:nvPr>
            <p:ph sz="quarter" idx="21"/>
          </p:nvPr>
        </p:nvSpPr>
        <p:spPr>
          <a:xfrm>
            <a:off x="737118" y="2370670"/>
            <a:ext cx="10618237" cy="3880840"/>
          </a:xfrm>
        </p:spPr>
        <p:txBody>
          <a:bodyPr/>
          <a:lstStyle/>
          <a:p>
            <a:pPr marL="285750" indent="-285750" algn="l">
              <a:buFont typeface="Arial" panose="020B0604020202020204" pitchFamily="34" charset="0"/>
              <a:buChar char="•"/>
            </a:pPr>
            <a:r>
              <a:rPr lang="en-US" sz="2400" dirty="0"/>
              <a:t>After detection from the respective agent, CSMDA starts preparing the report using log data like Ip and time stamps from the traffic analyzer, malware, and attack vectors from the decoy server. </a:t>
            </a:r>
          </a:p>
          <a:p>
            <a:pPr marL="285750" indent="-285750" algn="l">
              <a:buFont typeface="Arial" panose="020B0604020202020204" pitchFamily="34" charset="0"/>
              <a:buChar char="•"/>
            </a:pPr>
            <a:r>
              <a:rPr lang="en-US" sz="2400" dirty="0"/>
              <a:t>Using these logs, it will correlate them with Symantec's attack signature database. </a:t>
            </a:r>
          </a:p>
          <a:p>
            <a:pPr marL="285750" indent="-285750" algn="l">
              <a:buFont typeface="Arial" panose="020B0604020202020204" pitchFamily="34" charset="0"/>
              <a:buChar char="•"/>
            </a:pPr>
            <a:r>
              <a:rPr lang="en-US" sz="2400" dirty="0"/>
              <a:t>Along with it will also send emergency notifications to security personal.</a:t>
            </a:r>
            <a:endParaRPr lang="en-IN" sz="2400" dirty="0"/>
          </a:p>
        </p:txBody>
      </p:sp>
      <p:sp>
        <p:nvSpPr>
          <p:cNvPr id="2" name="Title 18">
            <a:extLst>
              <a:ext uri="{FF2B5EF4-FFF2-40B4-BE49-F238E27FC236}">
                <a16:creationId xmlns:a16="http://schemas.microsoft.com/office/drawing/2014/main" id="{45DA0BD9-7C19-AFD3-E612-7AE6634E170A}"/>
              </a:ext>
            </a:extLst>
          </p:cNvPr>
          <p:cNvSpPr txBox="1">
            <a:spLocks/>
          </p:cNvSpPr>
          <p:nvPr/>
        </p:nvSpPr>
        <p:spPr>
          <a:xfrm>
            <a:off x="937987" y="450361"/>
            <a:ext cx="6077360" cy="166420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lumMod val="75000"/>
                    <a:lumOff val="25000"/>
                  </a:schemeClr>
                </a:solidFill>
                <a:latin typeface="+mj-lt"/>
                <a:ea typeface="+mj-ea"/>
                <a:cs typeface="+mj-cs"/>
              </a:defRPr>
            </a:lvl1pPr>
          </a:lstStyle>
          <a:p>
            <a:pPr algn="l"/>
            <a:r>
              <a:rPr lang="en-IN" b="1" cap="none" dirty="0"/>
              <a:t>AUTOMATED REPORTING</a:t>
            </a:r>
          </a:p>
        </p:txBody>
      </p:sp>
    </p:spTree>
    <p:extLst>
      <p:ext uri="{BB962C8B-B14F-4D97-AF65-F5344CB8AC3E}">
        <p14:creationId xmlns:p14="http://schemas.microsoft.com/office/powerpoint/2010/main" val="2076844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934075" y="2224088"/>
            <a:ext cx="5111750" cy="1204912"/>
          </a:xfrm>
        </p:spPr>
        <p:txBody>
          <a:bodyPr/>
          <a:lstStyle/>
          <a:p>
            <a:r>
              <a:rPr lang="en-US" dirty="0"/>
              <a:t>Thank you</a:t>
            </a:r>
          </a:p>
        </p:txBody>
      </p:sp>
    </p:spTree>
    <p:extLst>
      <p:ext uri="{BB962C8B-B14F-4D97-AF65-F5344CB8AC3E}">
        <p14:creationId xmlns:p14="http://schemas.microsoft.com/office/powerpoint/2010/main" val="92017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8934C-49B8-D407-3F89-30E6041307AF}"/>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8AB9898F-EC41-2FBF-577F-1600371E622B}"/>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3BA142B7-0BB8-39A4-D8C3-3A865E3324EA}"/>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B46A6E1F-8B62-79B0-0B49-CA10073C8E9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
        <p:nvSpPr>
          <p:cNvPr id="17" name="Text Placeholder 16">
            <a:extLst>
              <a:ext uri="{FF2B5EF4-FFF2-40B4-BE49-F238E27FC236}">
                <a16:creationId xmlns:a16="http://schemas.microsoft.com/office/drawing/2014/main" id="{2F1AD964-323E-624E-4CA1-4001E3E4FFF3}"/>
              </a:ext>
            </a:extLst>
          </p:cNvPr>
          <p:cNvSpPr>
            <a:spLocks noGrp="1"/>
          </p:cNvSpPr>
          <p:nvPr>
            <p:ph type="body" idx="1"/>
          </p:nvPr>
        </p:nvSpPr>
        <p:spPr>
          <a:xfrm>
            <a:off x="1826510" y="729061"/>
            <a:ext cx="9526162" cy="823912"/>
          </a:xfrm>
        </p:spPr>
        <p:txBody>
          <a:bodyPr/>
          <a:lstStyle/>
          <a:p>
            <a:r>
              <a:rPr lang="en-US" sz="2800"/>
              <a:t>CODEBASE SCANNER</a:t>
            </a:r>
          </a:p>
        </p:txBody>
      </p:sp>
      <p:sp>
        <p:nvSpPr>
          <p:cNvPr id="23" name="Content Placeholder 22">
            <a:extLst>
              <a:ext uri="{FF2B5EF4-FFF2-40B4-BE49-F238E27FC236}">
                <a16:creationId xmlns:a16="http://schemas.microsoft.com/office/drawing/2014/main" id="{F93E0949-FCA8-864C-88D2-66458D5D239A}"/>
              </a:ext>
            </a:extLst>
          </p:cNvPr>
          <p:cNvSpPr>
            <a:spLocks noGrp="1"/>
          </p:cNvSpPr>
          <p:nvPr>
            <p:ph sz="half" idx="2"/>
          </p:nvPr>
        </p:nvSpPr>
        <p:spPr>
          <a:xfrm>
            <a:off x="1243104" y="2429669"/>
            <a:ext cx="4616520" cy="1997867"/>
          </a:xfrm>
        </p:spPr>
        <p:txBody>
          <a:bodyPr vert="horz" lIns="91440" tIns="45720" rIns="91440" bIns="45720" rtlCol="0" anchor="t">
            <a:normAutofit/>
          </a:bodyPr>
          <a:lstStyle/>
          <a:p>
            <a:r>
              <a:rPr lang="en-US" sz="2000" dirty="0"/>
              <a:t>INTEGRATION : </a:t>
            </a:r>
            <a:r>
              <a:rPr lang="en-US" sz="2000" dirty="0">
                <a:ea typeface="+mn-lt"/>
                <a:cs typeface="+mn-lt"/>
              </a:rPr>
              <a:t>The application is integrated in the code-upload pipeline where it is triggered after a successful code push.</a:t>
            </a:r>
            <a:endParaRPr lang="en-US" sz="2000" dirty="0"/>
          </a:p>
        </p:txBody>
      </p:sp>
      <p:pic>
        <p:nvPicPr>
          <p:cNvPr id="3" name="Picture 2" descr="A diagram of a software application&#10;&#10;Description automatically generated">
            <a:extLst>
              <a:ext uri="{FF2B5EF4-FFF2-40B4-BE49-F238E27FC236}">
                <a16:creationId xmlns:a16="http://schemas.microsoft.com/office/drawing/2014/main" id="{404D9B38-2775-CB29-7E40-A33A090C7598}"/>
              </a:ext>
            </a:extLst>
          </p:cNvPr>
          <p:cNvPicPr>
            <a:picLocks noChangeAspect="1"/>
          </p:cNvPicPr>
          <p:nvPr/>
        </p:nvPicPr>
        <p:blipFill rotWithShape="1">
          <a:blip r:embed="rId2"/>
          <a:srcRect l="4009" r="5122" b="-420"/>
          <a:stretch/>
        </p:blipFill>
        <p:spPr>
          <a:xfrm>
            <a:off x="6326038" y="1756051"/>
            <a:ext cx="5865969" cy="3446584"/>
          </a:xfrm>
          <a:prstGeom prst="rect">
            <a:avLst/>
          </a:prstGeom>
        </p:spPr>
      </p:pic>
    </p:spTree>
    <p:extLst>
      <p:ext uri="{BB962C8B-B14F-4D97-AF65-F5344CB8AC3E}">
        <p14:creationId xmlns:p14="http://schemas.microsoft.com/office/powerpoint/2010/main" val="213103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280ED-A0B6-7E52-160E-021FFD53543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A85FC432-1C1D-98C8-C60C-64BD2B98A4B0}"/>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5FD4F267-7C2C-16CC-9CD8-B46D5C58346A}"/>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201EEA1E-DD5F-AE90-1558-AA19479452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7" name="Text Placeholder 16">
            <a:extLst>
              <a:ext uri="{FF2B5EF4-FFF2-40B4-BE49-F238E27FC236}">
                <a16:creationId xmlns:a16="http://schemas.microsoft.com/office/drawing/2014/main" id="{1EB31D4C-E170-39BF-6306-BA02EC84D215}"/>
              </a:ext>
            </a:extLst>
          </p:cNvPr>
          <p:cNvSpPr>
            <a:spLocks noGrp="1"/>
          </p:cNvSpPr>
          <p:nvPr>
            <p:ph type="body" idx="1"/>
          </p:nvPr>
        </p:nvSpPr>
        <p:spPr>
          <a:xfrm>
            <a:off x="1826510" y="729061"/>
            <a:ext cx="9526162" cy="823912"/>
          </a:xfrm>
        </p:spPr>
        <p:txBody>
          <a:bodyPr/>
          <a:lstStyle/>
          <a:p>
            <a:r>
              <a:rPr lang="en-US" sz="2800"/>
              <a:t>CODEBASE SCANNER</a:t>
            </a:r>
          </a:p>
        </p:txBody>
      </p:sp>
      <p:sp>
        <p:nvSpPr>
          <p:cNvPr id="23" name="Content Placeholder 22">
            <a:extLst>
              <a:ext uri="{FF2B5EF4-FFF2-40B4-BE49-F238E27FC236}">
                <a16:creationId xmlns:a16="http://schemas.microsoft.com/office/drawing/2014/main" id="{7DB0838D-B005-678F-44A1-16F4A0E086BE}"/>
              </a:ext>
            </a:extLst>
          </p:cNvPr>
          <p:cNvSpPr>
            <a:spLocks noGrp="1"/>
          </p:cNvSpPr>
          <p:nvPr>
            <p:ph sz="half" idx="2"/>
          </p:nvPr>
        </p:nvSpPr>
        <p:spPr>
          <a:xfrm>
            <a:off x="1243104" y="2429669"/>
            <a:ext cx="4616520" cy="1997867"/>
          </a:xfrm>
        </p:spPr>
        <p:txBody>
          <a:bodyPr vert="horz" lIns="91440" tIns="45720" rIns="91440" bIns="45720" rtlCol="0" anchor="t">
            <a:normAutofit/>
          </a:bodyPr>
          <a:lstStyle/>
          <a:p>
            <a:r>
              <a:rPr lang="en-US" sz="2000" dirty="0"/>
              <a:t>INFORMATION: </a:t>
            </a:r>
            <a:r>
              <a:rPr lang="en-US" sz="2000" dirty="0">
                <a:ea typeface="+mn-lt"/>
                <a:cs typeface="+mn-lt"/>
              </a:rPr>
              <a:t>We maintains a centralized database for all projects and maps a project and its version to a set of dependencies in the form of libraries and packages.</a:t>
            </a:r>
            <a:endParaRPr lang="en-US" dirty="0"/>
          </a:p>
        </p:txBody>
      </p:sp>
      <p:pic>
        <p:nvPicPr>
          <p:cNvPr id="6" name="Picture 5" descr="A screenshot of a computer&#10;&#10;Description automatically generated">
            <a:extLst>
              <a:ext uri="{FF2B5EF4-FFF2-40B4-BE49-F238E27FC236}">
                <a16:creationId xmlns:a16="http://schemas.microsoft.com/office/drawing/2014/main" id="{7BA883EC-878F-277E-CF7B-BD1EA4EBF622}"/>
              </a:ext>
            </a:extLst>
          </p:cNvPr>
          <p:cNvPicPr>
            <a:picLocks noChangeAspect="1"/>
          </p:cNvPicPr>
          <p:nvPr/>
        </p:nvPicPr>
        <p:blipFill>
          <a:blip r:embed="rId2"/>
          <a:stretch>
            <a:fillRect/>
          </a:stretch>
        </p:blipFill>
        <p:spPr>
          <a:xfrm>
            <a:off x="6096000" y="2117338"/>
            <a:ext cx="6096000" cy="2824606"/>
          </a:xfrm>
          <a:prstGeom prst="rect">
            <a:avLst/>
          </a:prstGeom>
        </p:spPr>
      </p:pic>
    </p:spTree>
    <p:extLst>
      <p:ext uri="{BB962C8B-B14F-4D97-AF65-F5344CB8AC3E}">
        <p14:creationId xmlns:p14="http://schemas.microsoft.com/office/powerpoint/2010/main" val="3508726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5FE3C-233A-9D81-152A-0FCC6C656A1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6CE10F28-74DA-1162-75E2-F1A77DE802A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CBA843A3-7A81-43B3-A420-05FAF1449315}"/>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837DB49A-6DD8-83B1-1459-941FD098498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
        <p:nvSpPr>
          <p:cNvPr id="17" name="Text Placeholder 16">
            <a:extLst>
              <a:ext uri="{FF2B5EF4-FFF2-40B4-BE49-F238E27FC236}">
                <a16:creationId xmlns:a16="http://schemas.microsoft.com/office/drawing/2014/main" id="{9CF50EE1-1556-915C-8AAD-F233C602A60B}"/>
              </a:ext>
            </a:extLst>
          </p:cNvPr>
          <p:cNvSpPr>
            <a:spLocks noGrp="1"/>
          </p:cNvSpPr>
          <p:nvPr>
            <p:ph type="body" idx="1"/>
          </p:nvPr>
        </p:nvSpPr>
        <p:spPr>
          <a:xfrm>
            <a:off x="1826510" y="729061"/>
            <a:ext cx="9526162" cy="823912"/>
          </a:xfrm>
        </p:spPr>
        <p:txBody>
          <a:bodyPr/>
          <a:lstStyle/>
          <a:p>
            <a:r>
              <a:rPr lang="en-US" sz="2800"/>
              <a:t>SERVER AGENT</a:t>
            </a:r>
            <a:endParaRPr lang="en-US"/>
          </a:p>
        </p:txBody>
      </p:sp>
      <p:sp>
        <p:nvSpPr>
          <p:cNvPr id="23" name="Content Placeholder 22">
            <a:extLst>
              <a:ext uri="{FF2B5EF4-FFF2-40B4-BE49-F238E27FC236}">
                <a16:creationId xmlns:a16="http://schemas.microsoft.com/office/drawing/2014/main" id="{AC9B4459-0A98-D53D-5A2F-1654B1DDC383}"/>
              </a:ext>
            </a:extLst>
          </p:cNvPr>
          <p:cNvSpPr>
            <a:spLocks noGrp="1"/>
          </p:cNvSpPr>
          <p:nvPr>
            <p:ph sz="half" idx="2"/>
          </p:nvPr>
        </p:nvSpPr>
        <p:spPr>
          <a:xfrm>
            <a:off x="1243104" y="2429669"/>
            <a:ext cx="5436028" cy="1997867"/>
          </a:xfrm>
        </p:spPr>
        <p:txBody>
          <a:bodyPr vert="horz" lIns="91440" tIns="45720" rIns="91440" bIns="45720" rtlCol="0" anchor="t">
            <a:normAutofit/>
          </a:bodyPr>
          <a:lstStyle/>
          <a:p>
            <a:r>
              <a:rPr lang="en-US" sz="2000" dirty="0"/>
              <a:t>WORKING : Periodic scan of deployment servers using package managers(like DNF, aptitude etc.) and all binaries in user path(like /bin,/</a:t>
            </a:r>
            <a:r>
              <a:rPr lang="en-US" sz="2000" dirty="0" err="1"/>
              <a:t>sbin</a:t>
            </a:r>
            <a:r>
              <a:rPr lang="en-US" sz="2000" dirty="0"/>
              <a:t> etc.) and update database.</a:t>
            </a:r>
            <a:endParaRPr lang="en-US" sz="2000" dirty="0" err="1"/>
          </a:p>
        </p:txBody>
      </p:sp>
      <p:pic>
        <p:nvPicPr>
          <p:cNvPr id="3" name="Picture 2" descr="A magnifying glass over a stack of server&#10;&#10;Description automatically generated">
            <a:extLst>
              <a:ext uri="{FF2B5EF4-FFF2-40B4-BE49-F238E27FC236}">
                <a16:creationId xmlns:a16="http://schemas.microsoft.com/office/drawing/2014/main" id="{2FE70E3A-62AB-595A-86A9-D55444C8354D}"/>
              </a:ext>
            </a:extLst>
          </p:cNvPr>
          <p:cNvPicPr>
            <a:picLocks noChangeAspect="1"/>
          </p:cNvPicPr>
          <p:nvPr/>
        </p:nvPicPr>
        <p:blipFill rotWithShape="1">
          <a:blip r:embed="rId2"/>
          <a:srcRect l="7054" r="-415" b="-350"/>
          <a:stretch/>
        </p:blipFill>
        <p:spPr>
          <a:xfrm>
            <a:off x="8009345" y="1285336"/>
            <a:ext cx="3246173" cy="4129189"/>
          </a:xfrm>
          <a:prstGeom prst="rect">
            <a:avLst/>
          </a:prstGeom>
        </p:spPr>
      </p:pic>
    </p:spTree>
    <p:extLst>
      <p:ext uri="{BB962C8B-B14F-4D97-AF65-F5344CB8AC3E}">
        <p14:creationId xmlns:p14="http://schemas.microsoft.com/office/powerpoint/2010/main" val="107653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A4937-3256-590A-4762-BC4940B72AFC}"/>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9B6A6948-7538-A941-7B1D-07ACA61E827A}"/>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C86F5194-128A-DE70-4CB5-9C358EF31EFA}"/>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E3D64C8A-EC7E-AC3C-7B86-14929206CB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7" name="Text Placeholder 16">
            <a:extLst>
              <a:ext uri="{FF2B5EF4-FFF2-40B4-BE49-F238E27FC236}">
                <a16:creationId xmlns:a16="http://schemas.microsoft.com/office/drawing/2014/main" id="{9D44BA9D-FBB8-8541-39C8-03D207437620}"/>
              </a:ext>
            </a:extLst>
          </p:cNvPr>
          <p:cNvSpPr>
            <a:spLocks noGrp="1"/>
          </p:cNvSpPr>
          <p:nvPr>
            <p:ph type="body" idx="1"/>
          </p:nvPr>
        </p:nvSpPr>
        <p:spPr>
          <a:xfrm>
            <a:off x="1826510" y="729061"/>
            <a:ext cx="9526162" cy="823912"/>
          </a:xfrm>
        </p:spPr>
        <p:txBody>
          <a:bodyPr/>
          <a:lstStyle/>
          <a:p>
            <a:r>
              <a:rPr lang="en-US" sz="2800" dirty="0"/>
              <a:t>SERVER AGENT</a:t>
            </a:r>
            <a:endParaRPr lang="en-US" dirty="0"/>
          </a:p>
        </p:txBody>
      </p:sp>
      <p:sp>
        <p:nvSpPr>
          <p:cNvPr id="23" name="Content Placeholder 22">
            <a:extLst>
              <a:ext uri="{FF2B5EF4-FFF2-40B4-BE49-F238E27FC236}">
                <a16:creationId xmlns:a16="http://schemas.microsoft.com/office/drawing/2014/main" id="{3A08CB45-80B8-D94E-50BC-9823E81868EF}"/>
              </a:ext>
            </a:extLst>
          </p:cNvPr>
          <p:cNvSpPr>
            <a:spLocks noGrp="1"/>
          </p:cNvSpPr>
          <p:nvPr>
            <p:ph sz="half" idx="2"/>
          </p:nvPr>
        </p:nvSpPr>
        <p:spPr>
          <a:xfrm>
            <a:off x="1243104" y="2429669"/>
            <a:ext cx="5191614" cy="1997867"/>
          </a:xfrm>
        </p:spPr>
        <p:txBody>
          <a:bodyPr vert="horz" lIns="91440" tIns="45720" rIns="91440" bIns="45720" rtlCol="0" anchor="t">
            <a:normAutofit/>
          </a:bodyPr>
          <a:lstStyle/>
          <a:p>
            <a:r>
              <a:rPr lang="en-US" sz="2000" dirty="0"/>
              <a:t>INTEGRATION : </a:t>
            </a:r>
            <a:r>
              <a:rPr lang="en-US" sz="2000" dirty="0">
                <a:ea typeface="+mn-lt"/>
                <a:cs typeface="+mn-lt"/>
              </a:rPr>
              <a:t>The application is integrated in the </a:t>
            </a:r>
            <a:r>
              <a:rPr lang="en-US" sz="2000" dirty="0" err="1">
                <a:ea typeface="+mn-lt"/>
                <a:cs typeface="+mn-lt"/>
              </a:rPr>
              <a:t>devops</a:t>
            </a:r>
            <a:r>
              <a:rPr lang="en-US" sz="2000" dirty="0">
                <a:ea typeface="+mn-lt"/>
                <a:cs typeface="+mn-lt"/>
              </a:rPr>
              <a:t> server setup pipeline where the application is added as a service on every newly spawned server which runs scans periodically.</a:t>
            </a:r>
            <a:endParaRPr lang="en-US" sz="2000" dirty="0"/>
          </a:p>
        </p:txBody>
      </p:sp>
      <p:pic>
        <p:nvPicPr>
          <p:cNvPr id="2" name="Picture 1" descr="A computer server with a plus sign&#10;&#10;Description automatically generated">
            <a:extLst>
              <a:ext uri="{FF2B5EF4-FFF2-40B4-BE49-F238E27FC236}">
                <a16:creationId xmlns:a16="http://schemas.microsoft.com/office/drawing/2014/main" id="{8BC9424D-37B4-8B07-13C7-24F121FC5E14}"/>
              </a:ext>
            </a:extLst>
          </p:cNvPr>
          <p:cNvPicPr>
            <a:picLocks noChangeAspect="1"/>
          </p:cNvPicPr>
          <p:nvPr/>
        </p:nvPicPr>
        <p:blipFill>
          <a:blip r:embed="rId2"/>
          <a:stretch>
            <a:fillRect/>
          </a:stretch>
        </p:blipFill>
        <p:spPr>
          <a:xfrm>
            <a:off x="7072223" y="969034"/>
            <a:ext cx="4934309" cy="4934309"/>
          </a:xfrm>
          <a:prstGeom prst="rect">
            <a:avLst/>
          </a:prstGeom>
        </p:spPr>
      </p:pic>
    </p:spTree>
    <p:extLst>
      <p:ext uri="{BB962C8B-B14F-4D97-AF65-F5344CB8AC3E}">
        <p14:creationId xmlns:p14="http://schemas.microsoft.com/office/powerpoint/2010/main" val="1748191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19CE8-8537-9B4F-A846-774BC216E32B}"/>
            </a:ext>
          </a:extLst>
        </p:cNvPr>
        <p:cNvGrpSpPr/>
        <p:nvPr/>
      </p:nvGrpSpPr>
      <p:grpSpPr>
        <a:xfrm>
          <a:off x="0" y="0"/>
          <a:ext cx="0" cy="0"/>
          <a:chOff x="0" y="0"/>
          <a:chExt cx="0" cy="0"/>
        </a:xfrm>
      </p:grpSpPr>
      <p:sp>
        <p:nvSpPr>
          <p:cNvPr id="9" name="Date Placeholder 8">
            <a:extLst>
              <a:ext uri="{FF2B5EF4-FFF2-40B4-BE49-F238E27FC236}">
                <a16:creationId xmlns:a16="http://schemas.microsoft.com/office/drawing/2014/main" id="{5B2CC2FF-F932-8DC4-A33B-E0F7731F1A37}"/>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B4F9C5A7-CF88-2CC8-0394-C95CA0785AB8}"/>
              </a:ext>
            </a:extLst>
          </p:cNvPr>
          <p:cNvSpPr>
            <a:spLocks noGrp="1"/>
          </p:cNvSpPr>
          <p:nvPr>
            <p:ph type="ftr" sz="quarter" idx="11"/>
          </p:nvPr>
        </p:nvSpPr>
        <p:spPr>
          <a:xfrm>
            <a:off x="4038600" y="6356350"/>
            <a:ext cx="4114800" cy="365125"/>
          </a:xfrm>
        </p:spPr>
        <p:txBody>
          <a:bodyPr/>
          <a:lstStyle/>
          <a:p>
            <a:r>
              <a:rPr lang="en-US" dirty="0"/>
              <a:t>TEAM-65</a:t>
            </a:r>
          </a:p>
        </p:txBody>
      </p:sp>
      <p:sp>
        <p:nvSpPr>
          <p:cNvPr id="11" name="Slide Number Placeholder 10">
            <a:extLst>
              <a:ext uri="{FF2B5EF4-FFF2-40B4-BE49-F238E27FC236}">
                <a16:creationId xmlns:a16="http://schemas.microsoft.com/office/drawing/2014/main" id="{DDBABB32-53CF-30B3-E314-CC3B5FC55F2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7" name="Text Placeholder 16">
            <a:extLst>
              <a:ext uri="{FF2B5EF4-FFF2-40B4-BE49-F238E27FC236}">
                <a16:creationId xmlns:a16="http://schemas.microsoft.com/office/drawing/2014/main" id="{C7864EFA-5315-8D8D-3236-00D202FAB25F}"/>
              </a:ext>
            </a:extLst>
          </p:cNvPr>
          <p:cNvSpPr>
            <a:spLocks noGrp="1"/>
          </p:cNvSpPr>
          <p:nvPr>
            <p:ph type="body" idx="1"/>
          </p:nvPr>
        </p:nvSpPr>
        <p:spPr>
          <a:xfrm>
            <a:off x="1826510" y="729061"/>
            <a:ext cx="9526162" cy="823912"/>
          </a:xfrm>
        </p:spPr>
        <p:txBody>
          <a:bodyPr/>
          <a:lstStyle/>
          <a:p>
            <a:r>
              <a:rPr lang="en-US" sz="2800" dirty="0"/>
              <a:t>SERVER AGENT</a:t>
            </a:r>
          </a:p>
        </p:txBody>
      </p:sp>
      <p:sp>
        <p:nvSpPr>
          <p:cNvPr id="23" name="Content Placeholder 22">
            <a:extLst>
              <a:ext uri="{FF2B5EF4-FFF2-40B4-BE49-F238E27FC236}">
                <a16:creationId xmlns:a16="http://schemas.microsoft.com/office/drawing/2014/main" id="{8EA1A904-03FD-1E6F-4F3D-3E8802CCCB9D}"/>
              </a:ext>
            </a:extLst>
          </p:cNvPr>
          <p:cNvSpPr>
            <a:spLocks noGrp="1"/>
          </p:cNvSpPr>
          <p:nvPr>
            <p:ph sz="half" idx="2"/>
          </p:nvPr>
        </p:nvSpPr>
        <p:spPr>
          <a:xfrm>
            <a:off x="1243104" y="2429669"/>
            <a:ext cx="4458370" cy="1997867"/>
          </a:xfrm>
        </p:spPr>
        <p:txBody>
          <a:bodyPr vert="horz" lIns="91440" tIns="45720" rIns="91440" bIns="45720" rtlCol="0" anchor="t">
            <a:normAutofit/>
          </a:bodyPr>
          <a:lstStyle/>
          <a:p>
            <a:r>
              <a:rPr lang="en-US" sz="2000" dirty="0"/>
              <a:t>INFORMATION: </a:t>
            </a:r>
            <a:r>
              <a:rPr lang="en-US" sz="2000" dirty="0">
                <a:ea typeface="+mn-lt"/>
                <a:cs typeface="+mn-lt"/>
              </a:rPr>
              <a:t>We maintain a centralized database for all servers and map them to a list of packages installed in them with their versions.</a:t>
            </a:r>
            <a:endParaRPr lang="en-US" dirty="0"/>
          </a:p>
        </p:txBody>
      </p:sp>
      <p:pic>
        <p:nvPicPr>
          <p:cNvPr id="2" name="Picture 1" descr="A screenshot of a computer&#10;&#10;Description automatically generated">
            <a:extLst>
              <a:ext uri="{FF2B5EF4-FFF2-40B4-BE49-F238E27FC236}">
                <a16:creationId xmlns:a16="http://schemas.microsoft.com/office/drawing/2014/main" id="{0D3CCEA6-5A04-1D66-23E6-C56982ED0491}"/>
              </a:ext>
            </a:extLst>
          </p:cNvPr>
          <p:cNvPicPr>
            <a:picLocks noChangeAspect="1"/>
          </p:cNvPicPr>
          <p:nvPr/>
        </p:nvPicPr>
        <p:blipFill>
          <a:blip r:embed="rId2"/>
          <a:stretch>
            <a:fillRect/>
          </a:stretch>
        </p:blipFill>
        <p:spPr>
          <a:xfrm>
            <a:off x="6009736" y="1884175"/>
            <a:ext cx="6096000" cy="3089650"/>
          </a:xfrm>
          <a:prstGeom prst="rect">
            <a:avLst/>
          </a:prstGeom>
        </p:spPr>
      </p:pic>
    </p:spTree>
    <p:extLst>
      <p:ext uri="{BB962C8B-B14F-4D97-AF65-F5344CB8AC3E}">
        <p14:creationId xmlns:p14="http://schemas.microsoft.com/office/powerpoint/2010/main" val="2435408461"/>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3.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32</TotalTime>
  <Words>1733</Words>
  <Application>Microsoft Office PowerPoint</Application>
  <PresentationFormat>Widescreen</PresentationFormat>
  <Paragraphs>212</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Symbol</vt:lpstr>
      <vt:lpstr>Tenorite</vt:lpstr>
      <vt:lpstr>Monoline</vt:lpstr>
      <vt:lpstr>CERTIN - PS1 </vt:lpstr>
      <vt:lpstr>THE PROBLEM WITH LARGE NUMBER OF DEPENDENCIES AND PACKAGES </vt:lpstr>
      <vt:lpstr>WE DEVIDE OUR APPLICATION INTO TWO COMPONENTS:</vt:lpstr>
      <vt:lpstr>PowerPoint Presentation</vt:lpstr>
      <vt:lpstr>PowerPoint Presentation</vt:lpstr>
      <vt:lpstr>PowerPoint Presentation</vt:lpstr>
      <vt:lpstr>PowerPoint Presentation</vt:lpstr>
      <vt:lpstr>PowerPoint Presentation</vt:lpstr>
      <vt:lpstr>PowerPoint Presentation</vt:lpstr>
      <vt:lpstr>BEYOND PASSIVE DATA COLLECTION</vt:lpstr>
      <vt:lpstr>PowerPoint Presentation</vt:lpstr>
      <vt:lpstr>PowerPoint Presentation</vt:lpstr>
      <vt:lpstr>CERTIN - PS2</vt:lpstr>
      <vt:lpstr>APPROACH FOR REDUCING VULNERABILITIES IN SOFTWARE APPLICATIONS. </vt:lpstr>
      <vt:lpstr>DEVELOPMENT  GUIDELINES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GUIDELINES</vt:lpstr>
      <vt:lpstr>PowerPoint Presentation</vt:lpstr>
      <vt:lpstr>PowerPoint Presentation</vt:lpstr>
      <vt:lpstr>PowerPoint Presentation</vt:lpstr>
      <vt:lpstr>PowerPoint Presentation</vt:lpstr>
      <vt:lpstr>PowerPoint Presentation</vt:lpstr>
      <vt:lpstr>Centralized Security Monitoring and Detection Application</vt:lpstr>
      <vt:lpstr>APPLICATION SUMMARY</vt:lpstr>
      <vt:lpstr>Application Architecture</vt:lpstr>
      <vt:lpstr>Automated Detection:</vt:lpstr>
      <vt:lpstr>TRAFFIC ANALYZER &amp; DECOY SYSTEM </vt:lpstr>
      <vt:lpstr>PowerPoint Presentation</vt:lpstr>
      <vt:lpstr>Automated Response:</vt:lpstr>
      <vt:lpstr>Automated responses</vt:lpstr>
      <vt:lpstr>Automated Reporting: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NS H</dc:creator>
  <cp:lastModifiedBy>NS H</cp:lastModifiedBy>
  <cp:revision>230</cp:revision>
  <dcterms:created xsi:type="dcterms:W3CDTF">2023-12-19T21:17:50Z</dcterms:created>
  <dcterms:modified xsi:type="dcterms:W3CDTF">2023-12-20T19:57:09Z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